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mpeg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66" r:id="rId2"/>
    <p:sldId id="315" r:id="rId3"/>
    <p:sldId id="330" r:id="rId4"/>
    <p:sldId id="331" r:id="rId5"/>
    <p:sldId id="303" r:id="rId6"/>
    <p:sldId id="332" r:id="rId7"/>
    <p:sldId id="335" r:id="rId8"/>
    <p:sldId id="307" r:id="rId9"/>
    <p:sldId id="262" r:id="rId10"/>
    <p:sldId id="263" r:id="rId11"/>
    <p:sldId id="264" r:id="rId12"/>
    <p:sldId id="721" r:id="rId13"/>
    <p:sldId id="336" r:id="rId14"/>
    <p:sldId id="333" r:id="rId15"/>
    <p:sldId id="267" r:id="rId16"/>
    <p:sldId id="265" r:id="rId17"/>
    <p:sldId id="292" r:id="rId18"/>
    <p:sldId id="304" r:id="rId19"/>
    <p:sldId id="334" r:id="rId20"/>
    <p:sldId id="337" r:id="rId21"/>
    <p:sldId id="298" r:id="rId22"/>
    <p:sldId id="302" r:id="rId23"/>
    <p:sldId id="299" r:id="rId24"/>
    <p:sldId id="322" r:id="rId25"/>
    <p:sldId id="722" r:id="rId26"/>
    <p:sldId id="338" r:id="rId27"/>
    <p:sldId id="327" r:id="rId28"/>
    <p:sldId id="718" r:id="rId29"/>
    <p:sldId id="723" r:id="rId30"/>
    <p:sldId id="720" r:id="rId31"/>
    <p:sldId id="324" r:id="rId32"/>
    <p:sldId id="325" r:id="rId33"/>
    <p:sldId id="719" r:id="rId34"/>
  </p:sldIdLst>
  <p:sldSz cx="10080625" cy="7559675"/>
  <p:notesSz cx="7556500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HG Mincho Light J;MS Gothic;HG 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2" d="100"/>
          <a:sy n="112" d="100"/>
        </p:scale>
        <p:origin x="1856" y="2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1275" y="1027113"/>
            <a:ext cx="4933950" cy="3700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01670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pitchFamily="-65" charset="-128"/>
        <a:cs typeface="ＭＳ Ｐゴシック" pitchFamily="-65" charset="-128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/>
          </p:nvPr>
        </p:nvSpPr>
        <p:spPr>
          <a:xfrm>
            <a:off x="3884279" y="8685103"/>
            <a:ext cx="2972281" cy="45753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/>
          <a:lstStyle>
            <a:lvl1pPr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  <a:cs typeface="ＭＳ Ｐゴシック" charset="0"/>
              </a:defRPr>
            </a:lvl1pPr>
            <a:lvl2pPr marL="651493" indent="-250574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2pPr>
            <a:lvl3pPr marL="1002297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3pPr>
            <a:lvl4pPr marL="1403215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4pPr>
            <a:lvl5pPr marL="1804134" indent="-200459" eaLnBrk="0" hangingPunct="0"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5pPr>
            <a:lvl6pPr marL="2205053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6pPr>
            <a:lvl7pPr marL="2605971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7pPr>
            <a:lvl8pPr marL="3006890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8pPr>
            <a:lvl9pPr marL="3407809" indent="-200459" defTabSz="393959" eaLnBrk="0" fontAlgn="base" hangingPunct="0">
              <a:spcBef>
                <a:spcPct val="0"/>
              </a:spcBef>
              <a:spcAft>
                <a:spcPct val="0"/>
              </a:spcAft>
              <a:tabLst>
                <a:tab pos="634788" algn="l"/>
                <a:tab pos="1269576" algn="l"/>
                <a:tab pos="1904364" algn="l"/>
                <a:tab pos="2539152" algn="l"/>
              </a:tabLst>
              <a:defRPr sz="2100">
                <a:solidFill>
                  <a:schemeClr val="tx1"/>
                </a:solidFill>
                <a:latin typeface="Bitstream Vera Sans" charset="0"/>
                <a:ea typeface="ＭＳ Ｐゴシック" charset="0"/>
              </a:defRPr>
            </a:lvl9pPr>
          </a:lstStyle>
          <a:p>
            <a:fld id="{A9927CEB-60C4-C74D-9F79-253A409E01A2}" type="slidenum">
              <a:rPr lang="fr-FR" sz="1200">
                <a:solidFill>
                  <a:srgbClr val="000000"/>
                </a:solidFill>
                <a:latin typeface="Arial" charset="0"/>
                <a:cs typeface="Bitstream Vera Sans" charset="0"/>
              </a:rPr>
              <a:pPr/>
              <a:t>1</a:t>
            </a:fld>
            <a:endParaRPr lang="fr-FR" sz="1200">
              <a:solidFill>
                <a:srgbClr val="000000"/>
              </a:solidFill>
              <a:latin typeface="Arial" charset="0"/>
              <a:cs typeface="Bitstream Vera Sans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9900" y="10155238"/>
            <a:ext cx="3275013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fld id="{848712A7-89E3-8C4D-9B0A-C11CC139C1D0}" type="slidenum">
              <a:rPr lang="fr-FR"/>
              <a:pPr/>
              <a:t>21</a:t>
            </a:fld>
            <a:endParaRPr lang="fr-FR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40964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1434" tIns="45717" rIns="91434" bIns="45717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43011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9900" y="10155238"/>
            <a:ext cx="3275013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fld id="{7EE49F53-43D8-E648-BE95-BDEB070A94FB}" type="slidenum">
              <a:rPr lang="fr-FR"/>
              <a:pPr/>
              <a:t>23</a:t>
            </a:fld>
            <a:endParaRPr lang="fr-FR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45060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1434" tIns="45717" rIns="91434" bIns="45717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49155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68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9900" y="10155238"/>
            <a:ext cx="3275013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fld id="{C54E4502-BA22-4040-A1DA-2BA4517D94E0}" type="slidenum">
              <a:rPr lang="fr-FR"/>
              <a:pPr/>
              <a:t>27</a:t>
            </a:fld>
            <a:endParaRPr lang="fr-FR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18436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1434" tIns="45717" rIns="91434" bIns="45717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280268" y="10155367"/>
            <a:ext cx="3274483" cy="5345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1" tIns="52131" rIns="104261" bIns="52131"/>
          <a:lstStyle>
            <a:lvl1pPr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47186" indent="-325841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03363" indent="-260673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4708" indent="-260673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346053" indent="-260673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67398" indent="-26067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88744" indent="-26067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910089" indent="-26067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431434" indent="-26067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69B31A-9773-1049-9D3C-2AC7F2357B34}" type="slidenum">
              <a:rPr lang="fr-FR" sz="2400">
                <a:latin typeface="Times New Roman" charset="0"/>
              </a:rPr>
              <a:pPr/>
              <a:t>30</a:t>
            </a:fld>
            <a:endParaRPr lang="fr-FR" sz="2400"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83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9900" y="10155238"/>
            <a:ext cx="3275013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CB29BAE-606E-8A49-B627-CED408A20962}" type="slidenum">
              <a:rPr lang="fr-FR"/>
              <a:pPr/>
              <a:t>32</a:t>
            </a:fld>
            <a:endParaRPr lang="fr-FR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279900" y="10155238"/>
            <a:ext cx="3275013" cy="5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69" tIns="52135" rIns="104269" bIns="52135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fld id="{F2E4C888-79B1-E449-8BE6-5A74B96F7F6C}" type="slidenum">
              <a:rPr lang="fr-FR"/>
              <a:pPr/>
              <a:t>8</a:t>
            </a:fld>
            <a:endParaRPr lang="fr-FR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22532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1434" tIns="45717" rIns="91434" bIns="45717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2048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2662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2969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03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3174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97025" y="1004888"/>
            <a:ext cx="4578350" cy="3433762"/>
          </a:xfrm>
          <a:ln/>
        </p:spPr>
      </p:sp>
      <p:sp>
        <p:nvSpPr>
          <p:cNvPr id="2969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4772025"/>
            <a:ext cx="5407025" cy="381158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12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30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97725" y="627063"/>
            <a:ext cx="2151063" cy="623570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3962" cy="62357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6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756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6761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21275" y="2101850"/>
            <a:ext cx="4227513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94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17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42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41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744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49578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7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7425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modifier les styles du texte du masque</a:t>
            </a:r>
          </a:p>
          <a:p>
            <a:pPr lvl="1"/>
            <a:r>
              <a:rPr lang="en-GB"/>
              <a:t>Deuxième niveau</a:t>
            </a:r>
          </a:p>
          <a:p>
            <a:pPr lvl="2"/>
            <a:r>
              <a:rPr lang="en-GB"/>
              <a:t>Troisième niveau</a:t>
            </a:r>
          </a:p>
          <a:p>
            <a:pPr lvl="3"/>
            <a:r>
              <a:rPr lang="en-GB"/>
              <a:t>Quatrième niveau</a:t>
            </a:r>
          </a:p>
          <a:p>
            <a:pPr lvl="4"/>
            <a:r>
              <a:rPr lang="en-GB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Bitstream Vera Serif" pitchFamily="16" charset="0"/>
          <a:ea typeface="ＭＳ Ｐゴシック" charset="0"/>
          <a:cs typeface="HG Mincho Light J;MS Gothic;HG " charset="0"/>
        </a:defRPr>
      </a:lvl2pPr>
      <a:lvl3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Bitstream Vera Serif" pitchFamily="16" charset="0"/>
          <a:ea typeface="ＭＳ Ｐゴシック" charset="0"/>
          <a:cs typeface="HG Mincho Light J;MS Gothic;HG " charset="0"/>
        </a:defRPr>
      </a:lvl3pPr>
      <a:lvl4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Bitstream Vera Serif" pitchFamily="16" charset="0"/>
          <a:ea typeface="ＭＳ Ｐゴシック" charset="0"/>
          <a:cs typeface="HG Mincho Light J;MS Gothic;HG " charset="0"/>
        </a:defRPr>
      </a:lvl4pPr>
      <a:lvl5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Bitstream Vera Serif" pitchFamily="16" charset="0"/>
          <a:ea typeface="ＭＳ Ｐゴシック" charset="0"/>
          <a:cs typeface="HG Mincho Light J;MS Gothic;HG " charset="0"/>
        </a:defRPr>
      </a:lvl5pPr>
      <a:lvl6pPr marL="1536700" indent="-2159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6pPr>
      <a:lvl7pPr marL="1993900" indent="-2159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7pPr>
      <a:lvl8pPr marL="2451100" indent="-2159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8pPr>
      <a:lvl9pPr marL="2908300" indent="-215900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9pPr>
    </p:titleStyle>
    <p:bodyStyle>
      <a:lvl1pPr marL="431800" indent="-323850" algn="l" defTabSz="449263" rtl="0" eaLnBrk="0" fontAlgn="base" hangingPunct="0">
        <a:lnSpc>
          <a:spcPct val="98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863600" indent="-287338" algn="l" defTabSz="449263" rtl="0" eaLnBrk="0" fontAlgn="base" hangingPunct="0">
        <a:lnSpc>
          <a:spcPct val="98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295400" indent="-215900" algn="l" defTabSz="449263" rtl="0" eaLnBrk="0" fontAlgn="base" hangingPunct="0">
        <a:lnSpc>
          <a:spcPct val="98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727200" indent="-215900" algn="l" defTabSz="449263" rtl="0" eaLnBrk="0" fontAlgn="base" hangingPunct="0">
        <a:lnSpc>
          <a:spcPct val="98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159000" indent="-215900" algn="l" defTabSz="449263" rtl="0" eaLnBrk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616200" indent="-2159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3073400" indent="-2159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530600" indent="-2159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987800" indent="-215900" algn="l" defTabSz="449263" rtl="0" fontAlgn="base" hangingPunct="0">
        <a:lnSpc>
          <a:spcPct val="98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0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6.emf"/><Relationship Id="rId3" Type="http://schemas.openxmlformats.org/officeDocument/2006/relationships/oleObject" Target="../embeddings/oleObject18.bin"/><Relationship Id="rId7" Type="http://schemas.openxmlformats.org/officeDocument/2006/relationships/image" Target="../media/image33.emf"/><Relationship Id="rId12" Type="http://schemas.openxmlformats.org/officeDocument/2006/relationships/oleObject" Target="../embeddings/oleObject23.bin"/><Relationship Id="rId17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6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5.emf"/><Relationship Id="rId5" Type="http://schemas.openxmlformats.org/officeDocument/2006/relationships/oleObject" Target="../embeddings/oleObject19.bin"/><Relationship Id="rId15" Type="http://schemas.openxmlformats.org/officeDocument/2006/relationships/image" Target="../media/image37.emf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21.emf"/><Relationship Id="rId9" Type="http://schemas.openxmlformats.org/officeDocument/2006/relationships/image" Target="../media/image34.emf"/><Relationship Id="rId14" Type="http://schemas.openxmlformats.org/officeDocument/2006/relationships/oleObject" Target="../embeddings/oleObject2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6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43.png"/><Relationship Id="rId4" Type="http://schemas.openxmlformats.org/officeDocument/2006/relationships/image" Target="../media/image39.emf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54.emf"/><Relationship Id="rId5" Type="http://schemas.openxmlformats.org/officeDocument/2006/relationships/image" Target="../media/image51.emf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58.emf"/><Relationship Id="rId4" Type="http://schemas.openxmlformats.org/officeDocument/2006/relationships/image" Target="../media/image55.emf"/><Relationship Id="rId9" Type="http://schemas.openxmlformats.org/officeDocument/2006/relationships/oleObject" Target="../embeddings/oleObject3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oleObject" Target="../embeddings/oleObject4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4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6.png"/><Relationship Id="rId7" Type="http://schemas.openxmlformats.org/officeDocument/2006/relationships/oleObject" Target="../embeddings/oleObject4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7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74.emf"/><Relationship Id="rId4" Type="http://schemas.openxmlformats.org/officeDocument/2006/relationships/image" Target="../media/image71.emf"/><Relationship Id="rId9" Type="http://schemas.openxmlformats.org/officeDocument/2006/relationships/oleObject" Target="../embeddings/oleObject4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78.e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77.emf"/><Relationship Id="rId4" Type="http://schemas.openxmlformats.org/officeDocument/2006/relationships/oleObject" Target="../embeddings/oleObject5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oleObject" Target="../embeddings/oleObject5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5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eg"/><Relationship Id="rId13" Type="http://schemas.openxmlformats.org/officeDocument/2006/relationships/image" Target="../media/image83.png"/><Relationship Id="rId3" Type="http://schemas.microsoft.com/office/2007/relationships/media" Target="../media/media2.mpeg"/><Relationship Id="rId7" Type="http://schemas.microsoft.com/office/2007/relationships/media" Target="../media/media4.mpeg"/><Relationship Id="rId12" Type="http://schemas.openxmlformats.org/officeDocument/2006/relationships/image" Target="../media/image82.png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6" Type="http://schemas.openxmlformats.org/officeDocument/2006/relationships/video" Target="../media/media3.mpeg"/><Relationship Id="rId11" Type="http://schemas.openxmlformats.org/officeDocument/2006/relationships/image" Target="../media/image81.png"/><Relationship Id="rId5" Type="http://schemas.microsoft.com/office/2007/relationships/media" Target="../media/media3.mpeg"/><Relationship Id="rId10" Type="http://schemas.openxmlformats.org/officeDocument/2006/relationships/notesSlide" Target="../notesSlides/notesSlide18.xml"/><Relationship Id="rId4" Type="http://schemas.openxmlformats.org/officeDocument/2006/relationships/video" Target="../media/media2.mpeg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777" y="2884726"/>
            <a:ext cx="9416692" cy="1358900"/>
          </a:xfrm>
        </p:spPr>
        <p:txBody>
          <a:bodyPr>
            <a:normAutofit fontScale="90000"/>
          </a:bodyPr>
          <a:lstStyle/>
          <a:p>
            <a:br>
              <a:rPr lang="fr-FR" sz="3417" dirty="0">
                <a:latin typeface="Bitstream Vera Sans" charset="0"/>
              </a:rPr>
            </a:br>
            <a:r>
              <a:rPr lang="fr-FR" dirty="0">
                <a:latin typeface="arial" panose="020B0604020202020204" pitchFamily="34" charset="0"/>
              </a:rPr>
              <a:t>Gravity </a:t>
            </a:r>
            <a:br>
              <a:rPr lang="fr-FR" dirty="0">
                <a:latin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</a:rPr>
              <a:t>The main engine for star formation</a:t>
            </a:r>
            <a:br>
              <a:rPr lang="fr-FR" sz="3197" dirty="0">
                <a:latin typeface="Bitstream Vera Sans" charset="0"/>
              </a:rPr>
            </a:br>
            <a:endParaRPr lang="fr-FR" sz="3197" dirty="0">
              <a:latin typeface="Bitstream Vera Sans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34298" y="6530751"/>
            <a:ext cx="2868663" cy="398955"/>
          </a:xfrm>
        </p:spPr>
        <p:txBody>
          <a:bodyPr>
            <a:normAutofit/>
          </a:bodyPr>
          <a:lstStyle/>
          <a:p>
            <a:pPr eaLnBrk="1" hangingPunct="1"/>
            <a:r>
              <a:rPr lang="fr-FR" sz="2205" dirty="0">
                <a:latin typeface="Bitstream Vera Sans" charset="0"/>
              </a:rPr>
              <a:t>Patrick </a:t>
            </a:r>
            <a:r>
              <a:rPr lang="fr-FR" sz="2205" dirty="0" err="1">
                <a:latin typeface="Bitstream Vera Sans" charset="0"/>
              </a:rPr>
              <a:t>Hennebelle</a:t>
            </a:r>
            <a:endParaRPr lang="fr-FR" sz="2205" dirty="0">
              <a:latin typeface="Bitstream Vera Sans" charset="0"/>
            </a:endParaRPr>
          </a:p>
        </p:txBody>
      </p:sp>
      <p:pic>
        <p:nvPicPr>
          <p:cNvPr id="7" name="Picture 2" descr="ERC_Logo.png">
            <a:extLst>
              <a:ext uri="{FF2B5EF4-FFF2-40B4-BE49-F238E27FC236}">
                <a16:creationId xmlns:a16="http://schemas.microsoft.com/office/drawing/2014/main" id="{DA3C508F-E66C-AF44-8B25-BD2B9642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05" y="234646"/>
            <a:ext cx="2063763" cy="1914139"/>
          </a:xfrm>
          <a:prstGeom prst="rect">
            <a:avLst/>
          </a:prstGeom>
        </p:spPr>
      </p:pic>
      <p:pic>
        <p:nvPicPr>
          <p:cNvPr id="8" name="Picture 3" descr="CEAIRFU-1.JPG">
            <a:extLst>
              <a:ext uri="{FF2B5EF4-FFF2-40B4-BE49-F238E27FC236}">
                <a16:creationId xmlns:a16="http://schemas.microsoft.com/office/drawing/2014/main" id="{667BCCAB-5BBE-3147-952B-FDB0ACAFD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3" y="102949"/>
            <a:ext cx="4101807" cy="195800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04EC88-22A4-CD47-9DAD-4522C4EDE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851" y="661253"/>
            <a:ext cx="3310222" cy="8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6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Text Box 1"/>
          <p:cNvSpPr txBox="1">
            <a:spLocks noChangeArrowheads="1"/>
          </p:cNvSpPr>
          <p:nvPr/>
        </p:nvSpPr>
        <p:spPr bwMode="auto">
          <a:xfrm>
            <a:off x="3348077" y="179437"/>
            <a:ext cx="3204403" cy="3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 dirty="0">
                <a:solidFill>
                  <a:srgbClr val="FF3333"/>
                </a:solidFill>
              </a:rPr>
              <a:t>Gravitational Instability</a:t>
            </a:r>
          </a:p>
        </p:txBody>
      </p:sp>
      <p:sp>
        <p:nvSpPr>
          <p:cNvPr id="23561" name="Text Box 2"/>
          <p:cNvSpPr txBox="1">
            <a:spLocks noChangeArrowheads="1"/>
          </p:cNvSpPr>
          <p:nvPr/>
        </p:nvSpPr>
        <p:spPr bwMode="auto">
          <a:xfrm>
            <a:off x="158750" y="579438"/>
            <a:ext cx="9758363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FF"/>
                </a:solidFill>
              </a:rPr>
              <a:t>(Jeans 02, Chandrasekar &amp; Fermi 53, Ostriker 64, Spitzer 78, Larson 85, Curry 00, Nakamura et al 93, Nakamura &amp; Nakano 78, Nigai et al. 98 , Fiege &amp; Pudritz 00)</a:t>
            </a:r>
          </a:p>
        </p:txBody>
      </p:sp>
      <p:sp>
        <p:nvSpPr>
          <p:cNvPr id="23562" name="Text Box 3"/>
          <p:cNvSpPr txBox="1">
            <a:spLocks noChangeArrowheads="1"/>
          </p:cNvSpPr>
          <p:nvPr/>
        </p:nvSpPr>
        <p:spPr bwMode="auto">
          <a:xfrm>
            <a:off x="355600" y="1965325"/>
            <a:ext cx="6046788" cy="42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Consider (Jeans Analysis, 1902) the propagation of a sonic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wave in a plan-parallel uniform medium: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Continuity equation: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Conservation of momentum: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Poisson equation: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Dispersion relation: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773113" y="2730500"/>
          <a:ext cx="373697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1612900" imgH="177800" progId="Equation.3">
                  <p:embed/>
                </p:oleObj>
              </mc:Choice>
              <mc:Fallback>
                <p:oleObj name="Équation" r:id="rId3" imgW="1612900" imgH="17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113" y="2730500"/>
                        <a:ext cx="3736975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726113" y="2713038"/>
          <a:ext cx="2900362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1282700" imgH="177800" progId="Equation.3">
                  <p:embed/>
                </p:oleObj>
              </mc:Choice>
              <mc:Fallback>
                <p:oleObj name="Équation" r:id="rId5" imgW="1282700" imgH="177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6113" y="2713038"/>
                        <a:ext cx="2900362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5330825" y="3686175"/>
          <a:ext cx="2681288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1155700" imgH="406400" progId="Equation.3">
                  <p:embed/>
                </p:oleObj>
              </mc:Choice>
              <mc:Fallback>
                <p:oleObj name="Équation" r:id="rId7" imgW="1155700" imgH="406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825" y="3686175"/>
                        <a:ext cx="2681288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5299075" y="4237038"/>
          <a:ext cx="3779838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9" imgW="1689100" imgH="457200" progId="Equation.3">
                  <p:embed/>
                </p:oleObj>
              </mc:Choice>
              <mc:Fallback>
                <p:oleObj name="Équation" r:id="rId9" imgW="16891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9075" y="4237038"/>
                        <a:ext cx="3779838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5345113" y="4922838"/>
          <a:ext cx="2427287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1" imgW="1130300" imgH="431800" progId="Equation.3">
                  <p:embed/>
                </p:oleObj>
              </mc:Choice>
              <mc:Fallback>
                <p:oleObj name="Équation" r:id="rId11" imgW="11303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5113" y="4922838"/>
                        <a:ext cx="2427287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9" name="Object 7"/>
          <p:cNvGraphicFramePr>
            <a:graphicFrameLocks noChangeAspect="1"/>
          </p:cNvGraphicFramePr>
          <p:nvPr/>
        </p:nvGraphicFramePr>
        <p:xfrm>
          <a:off x="5421313" y="5532438"/>
          <a:ext cx="2563812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3" imgW="1231900" imgH="457200" progId="Equation.3">
                  <p:embed/>
                </p:oleObj>
              </mc:Choice>
              <mc:Fallback>
                <p:oleObj name="Équation" r:id="rId13" imgW="12319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313" y="5532438"/>
                        <a:ext cx="2563812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Text Box 1"/>
          <p:cNvSpPr txBox="1">
            <a:spLocks noChangeArrowheads="1"/>
          </p:cNvSpPr>
          <p:nvPr/>
        </p:nvSpPr>
        <p:spPr bwMode="auto">
          <a:xfrm>
            <a:off x="244475" y="1020737"/>
            <a:ext cx="9721850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Dispersion relation: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if                                                    =&gt; sonic wave (modified by gravity)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whereas                                         =&gt; there is an instability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means:</a:t>
            </a:r>
            <a:r>
              <a:rPr lang="en-GB" sz="2000">
                <a:solidFill>
                  <a:srgbClr val="0099FF"/>
                </a:solidFill>
              </a:rPr>
              <a:t>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99FF"/>
                </a:solidFill>
              </a:rPr>
              <a:t>sonic propagation times smaller than the freefall time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B8FF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Jeans Length:                                                 </a:t>
            </a:r>
            <a:r>
              <a:rPr lang="en-GB" sz="2000" b="1">
                <a:solidFill>
                  <a:srgbClr val="0099FF"/>
                </a:solidFill>
              </a:rPr>
              <a:t>both decreases with density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b="1">
              <a:solidFill>
                <a:srgbClr val="0099FF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Jeans mass:                                                    </a:t>
            </a:r>
            <a:r>
              <a:rPr lang="en-GB" sz="2000" b="1">
                <a:solidFill>
                  <a:srgbClr val="0099FF"/>
                </a:solidFill>
              </a:rPr>
              <a:t>when the gas remains isothermal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Hoyle (1953): recursive fragmentation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As long as a cloud remains isothermal, it keeps fragmenting in smaller and smaller pieces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Large wavelengths grow more rapidly than small wavelengths (problematic for fragmentation)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>
                <a:solidFill>
                  <a:srgbClr val="000000"/>
                </a:solidFill>
              </a:rPr>
              <a:t>F</a:t>
            </a:r>
            <a:r>
              <a:rPr lang="en-GB">
                <a:solidFill>
                  <a:srgbClr val="000000"/>
                </a:solidFill>
              </a:rPr>
              <a:t>or:</a:t>
            </a: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845277"/>
              </p:ext>
            </p:extLst>
          </p:nvPr>
        </p:nvGraphicFramePr>
        <p:xfrm>
          <a:off x="4757738" y="4540225"/>
          <a:ext cx="7302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6627" imgH="182880" progId="">
                  <p:embed/>
                </p:oleObj>
              </mc:Choice>
              <mc:Fallback>
                <p:oleObj r:id="rId3" imgW="86627" imgH="1828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8" y="4540225"/>
                        <a:ext cx="73025" cy="195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474640"/>
              </p:ext>
            </p:extLst>
          </p:nvPr>
        </p:nvGraphicFramePr>
        <p:xfrm>
          <a:off x="4757738" y="4540225"/>
          <a:ext cx="7302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6627" imgH="182880" progId="">
                  <p:embed/>
                </p:oleObj>
              </mc:Choice>
              <mc:Fallback>
                <p:oleObj r:id="rId5" imgW="86627" imgH="1828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38" y="4540225"/>
                        <a:ext cx="73025" cy="195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768562"/>
              </p:ext>
            </p:extLst>
          </p:nvPr>
        </p:nvGraphicFramePr>
        <p:xfrm>
          <a:off x="2754313" y="971525"/>
          <a:ext cx="247173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6" imgW="1231900" imgH="457200" progId="Equation.3">
                  <p:embed/>
                </p:oleObj>
              </mc:Choice>
              <mc:Fallback>
                <p:oleObj name="Équation" r:id="rId6" imgW="12319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313" y="971525"/>
                        <a:ext cx="2471737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775388"/>
              </p:ext>
            </p:extLst>
          </p:nvPr>
        </p:nvGraphicFramePr>
        <p:xfrm>
          <a:off x="1230313" y="1608112"/>
          <a:ext cx="198120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8" imgW="1016000" imgH="457200" progId="Equation.3">
                  <p:embed/>
                </p:oleObj>
              </mc:Choice>
              <mc:Fallback>
                <p:oleObj name="Équation" r:id="rId8" imgW="1016000" imgH="457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1608112"/>
                        <a:ext cx="1981200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952415"/>
              </p:ext>
            </p:extLst>
          </p:nvPr>
        </p:nvGraphicFramePr>
        <p:xfrm>
          <a:off x="1306513" y="2120875"/>
          <a:ext cx="21939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0" imgW="1016000" imgH="457200" progId="Equation.3">
                  <p:embed/>
                </p:oleObj>
              </mc:Choice>
              <mc:Fallback>
                <p:oleObj name="Équation" r:id="rId10" imgW="10160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513" y="2120875"/>
                        <a:ext cx="2193925" cy="98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952518"/>
              </p:ext>
            </p:extLst>
          </p:nvPr>
        </p:nvGraphicFramePr>
        <p:xfrm>
          <a:off x="2144713" y="3641700"/>
          <a:ext cx="22098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2" imgW="1028700" imgH="228600" progId="Equation.3">
                  <p:embed/>
                </p:oleObj>
              </mc:Choice>
              <mc:Fallback>
                <p:oleObj name="Équation" r:id="rId12" imgW="10287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713" y="3641700"/>
                        <a:ext cx="22098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458180"/>
              </p:ext>
            </p:extLst>
          </p:nvPr>
        </p:nvGraphicFramePr>
        <p:xfrm>
          <a:off x="2144713" y="4225900"/>
          <a:ext cx="19812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4" imgW="939800" imgH="228600" progId="Equation.3">
                  <p:embed/>
                </p:oleObj>
              </mc:Choice>
              <mc:Fallback>
                <p:oleObj name="Équation" r:id="rId14" imgW="9398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713" y="4225900"/>
                        <a:ext cx="19812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012165"/>
              </p:ext>
            </p:extLst>
          </p:nvPr>
        </p:nvGraphicFramePr>
        <p:xfrm>
          <a:off x="1611313" y="6542062"/>
          <a:ext cx="41798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6" imgW="2260600" imgH="203200" progId="Equation.3">
                  <p:embed/>
                </p:oleObj>
              </mc:Choice>
              <mc:Fallback>
                <p:oleObj name="Équation" r:id="rId16" imgW="2260600" imgH="203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313" y="6542062"/>
                        <a:ext cx="4179887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">
            <a:extLst>
              <a:ext uri="{FF2B5EF4-FFF2-40B4-BE49-F238E27FC236}">
                <a16:creationId xmlns:a16="http://schemas.microsoft.com/office/drawing/2014/main" id="{2174DC79-2E11-A3D0-86F4-AA2813AE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77" y="179437"/>
            <a:ext cx="3204403" cy="3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 dirty="0">
                <a:solidFill>
                  <a:srgbClr val="FF3333"/>
                </a:solidFill>
              </a:rPr>
              <a:t>Gravitational Instability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id="{9211375B-FE03-E5AC-4169-1CAE4DF9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77" y="179437"/>
            <a:ext cx="3204403" cy="3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 dirty="0">
                <a:solidFill>
                  <a:srgbClr val="FF3333"/>
                </a:solidFill>
              </a:rPr>
              <a:t>Gravitational Instability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E42A368-E219-D7DF-B93F-E1660F546B05}"/>
              </a:ext>
            </a:extLst>
          </p:cNvPr>
          <p:cNvSpPr txBox="1"/>
          <p:nvPr/>
        </p:nvSpPr>
        <p:spPr>
          <a:xfrm>
            <a:off x="1687963" y="4451716"/>
            <a:ext cx="6160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however</a:t>
            </a:r>
            <a:r>
              <a:rPr lang="fr-FR" dirty="0"/>
              <a:t> an issue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! </a:t>
            </a:r>
          </a:p>
          <a:p>
            <a:endParaRPr lang="fr-FR" dirty="0"/>
          </a:p>
          <a:p>
            <a:r>
              <a:rPr lang="fr-FR" dirty="0"/>
              <a:t>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why</a:t>
            </a:r>
            <a:r>
              <a:rPr lang="fr-FR" dirty="0"/>
              <a:t>?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47724643-7D86-BE90-ABB3-76A07ED742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577967"/>
              </p:ext>
            </p:extLst>
          </p:nvPr>
        </p:nvGraphicFramePr>
        <p:xfrm>
          <a:off x="3360663" y="1206078"/>
          <a:ext cx="247173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2" imgW="1231900" imgH="457200" progId="Equation.3">
                  <p:embed/>
                </p:oleObj>
              </mc:Choice>
              <mc:Fallback>
                <p:oleObj name="Équation" r:id="rId2" imgW="1231900" imgH="457200" progId="Equation.3">
                  <p:embed/>
                  <p:pic>
                    <p:nvPicPr>
                      <p:cNvPr id="2560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663" y="1206078"/>
                        <a:ext cx="2471737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F936807-3B9A-2D74-39E8-80278E5B19B6}"/>
              </a:ext>
            </a:extLst>
          </p:cNvPr>
          <p:cNvSpPr txBox="1"/>
          <p:nvPr/>
        </p:nvSpPr>
        <p:spPr>
          <a:xfrm>
            <a:off x="1799952" y="2507500"/>
            <a:ext cx="6074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Fastest</a:t>
            </a:r>
            <a:r>
              <a:rPr lang="fr-FR" dirty="0"/>
              <a:t> </a:t>
            </a:r>
            <a:r>
              <a:rPr lang="fr-FR" dirty="0" err="1"/>
              <a:t>growing</a:t>
            </a:r>
            <a:r>
              <a:rPr lang="fr-FR" dirty="0"/>
              <a:t> mode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for k=0</a:t>
            </a:r>
          </a:p>
          <a:p>
            <a:endParaRPr lang="fr-FR" dirty="0"/>
          </a:p>
          <a:p>
            <a:r>
              <a:rPr lang="fr-FR" dirty="0"/>
              <a:t>May </a:t>
            </a:r>
            <a:r>
              <a:rPr lang="fr-FR" dirty="0" err="1"/>
              <a:t>mean</a:t>
            </a:r>
            <a:r>
              <a:rPr lang="fr-FR" dirty="0"/>
              <a:t> no fragmentation but global collapse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FB94607-878F-23CF-ECB7-3C0241A6E93E}"/>
              </a:ext>
            </a:extLst>
          </p:cNvPr>
          <p:cNvGrpSpPr/>
          <p:nvPr/>
        </p:nvGrpSpPr>
        <p:grpSpPr>
          <a:xfrm>
            <a:off x="1643914" y="6084093"/>
            <a:ext cx="4450782" cy="927100"/>
            <a:chOff x="1643914" y="6084093"/>
            <a:chExt cx="4450782" cy="927100"/>
          </a:xfrm>
        </p:grpSpPr>
        <p:graphicFrame>
          <p:nvGraphicFramePr>
            <p:cNvPr id="6" name="Object 6">
              <a:extLst>
                <a:ext uri="{FF2B5EF4-FFF2-40B4-BE49-F238E27FC236}">
                  <a16:creationId xmlns:a16="http://schemas.microsoft.com/office/drawing/2014/main" id="{5CEB05E0-5AF9-9655-3E12-94C17C20F31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0097261"/>
                </p:ext>
              </p:extLst>
            </p:nvPr>
          </p:nvGraphicFramePr>
          <p:xfrm>
            <a:off x="1643914" y="6084093"/>
            <a:ext cx="2427287" cy="927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1130300" imgH="431800" progId="Equation.3">
                    <p:embed/>
                  </p:oleObj>
                </mc:Choice>
                <mc:Fallback>
                  <p:oleObj name="Équation" r:id="rId4" imgW="1130300" imgH="431800" progId="Equation.3">
                    <p:embed/>
                    <p:pic>
                      <p:nvPicPr>
                        <p:cNvPr id="2355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3914" y="6084093"/>
                          <a:ext cx="2427287" cy="927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B8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F7765B1-594C-1E80-7AD0-8E2E8EA24C5A}"/>
                </a:ext>
              </a:extLst>
            </p:cNvPr>
            <p:cNvSpPr txBox="1"/>
            <p:nvPr/>
          </p:nvSpPr>
          <p:spPr>
            <a:xfrm>
              <a:off x="4536256" y="6084093"/>
              <a:ext cx="15584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is</a:t>
              </a:r>
              <a:r>
                <a:rPr lang="fr-FR" dirty="0"/>
                <a:t> incorrect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2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3"/>
          <p:cNvSpPr txBox="1">
            <a:spLocks noChangeArrowheads="1"/>
          </p:cNvSpPr>
          <p:nvPr/>
        </p:nvSpPr>
        <p:spPr bwMode="auto">
          <a:xfrm>
            <a:off x="1611313" y="802530"/>
            <a:ext cx="6705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Three simple facts about  gravity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Jeans mass and length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Equilibrium solutions and stability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Collapse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Magnetized collapse and formation of discs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9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1"/>
          <p:cNvSpPr txBox="1">
            <a:spLocks noChangeArrowheads="1"/>
          </p:cNvSpPr>
          <p:nvPr/>
        </p:nvSpPr>
        <p:spPr bwMode="auto">
          <a:xfrm>
            <a:off x="228600" y="2123653"/>
            <a:ext cx="10013950" cy="162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stability of the self-gravitating sheet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(Ledoux 1951, Spitzer 1978, Nagai et al. 1998)</a:t>
            </a:r>
            <a:endParaRPr lang="en-GB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idem:                                         but for: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unstable mode = typical width of the filaments :  </a:t>
            </a: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048100"/>
              </p:ext>
            </p:extLst>
          </p:nvPr>
        </p:nvGraphicFramePr>
        <p:xfrm>
          <a:off x="1223888" y="2771725"/>
          <a:ext cx="195611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1092200" imgH="203200" progId="Equation.3">
                  <p:embed/>
                </p:oleObj>
              </mc:Choice>
              <mc:Fallback>
                <p:oleObj name="Équation" r:id="rId3" imgW="1092200" imgH="203200" progId="Equation.3">
                  <p:embed/>
                  <p:pic>
                    <p:nvPicPr>
                      <p:cNvPr id="28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888" y="2771725"/>
                        <a:ext cx="195611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447751"/>
              </p:ext>
            </p:extLst>
          </p:nvPr>
        </p:nvGraphicFramePr>
        <p:xfrm>
          <a:off x="4574257" y="2699717"/>
          <a:ext cx="255428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1155700" imgH="165100" progId="Equation.3">
                  <p:embed/>
                </p:oleObj>
              </mc:Choice>
              <mc:Fallback>
                <p:oleObj name="Équation" r:id="rId5" imgW="1155700" imgH="165100" progId="Equation.3">
                  <p:embed/>
                  <p:pic>
                    <p:nvPicPr>
                      <p:cNvPr id="286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257" y="2699717"/>
                        <a:ext cx="2554287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948410"/>
              </p:ext>
            </p:extLst>
          </p:nvPr>
        </p:nvGraphicFramePr>
        <p:xfrm>
          <a:off x="5976416" y="3370833"/>
          <a:ext cx="479425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177800" imgH="177800" progId="Equation.3">
                  <p:embed/>
                </p:oleObj>
              </mc:Choice>
              <mc:Fallback>
                <p:oleObj name="Équation" r:id="rId7" imgW="177800" imgH="177800" progId="Equation.3">
                  <p:embed/>
                  <p:pic>
                    <p:nvPicPr>
                      <p:cNvPr id="286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416" y="3370833"/>
                        <a:ext cx="479425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B4105601-0011-65C3-DFBF-78463C8477DC}"/>
              </a:ext>
            </a:extLst>
          </p:cNvPr>
          <p:cNvSpPr txBox="1"/>
          <p:nvPr/>
        </p:nvSpPr>
        <p:spPr>
          <a:xfrm>
            <a:off x="1439912" y="107429"/>
            <a:ext cx="6295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Bitstream Vera Serif" charset="0"/>
              </a:rPr>
              <a:t>Self-gravitating sheet – equilibrium and stability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8185DC9-D57E-88E4-0816-455AF4EA4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6690" y="899517"/>
            <a:ext cx="4381500" cy="101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56842A-5030-8D75-330E-8AFC76D1C5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603844"/>
            <a:ext cx="3590404" cy="25510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4A5A9CD-DFE7-94F1-61D3-EC0258E8B0AE}"/>
              </a:ext>
            </a:extLst>
          </p:cNvPr>
          <p:cNvSpPr txBox="1"/>
          <p:nvPr/>
        </p:nvSpPr>
        <p:spPr>
          <a:xfrm>
            <a:off x="3278291" y="715492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solidFill>
                  <a:srgbClr val="0070C0"/>
                </a:solidFill>
              </a:rPr>
              <a:t>Nagai</a:t>
            </a:r>
            <a:r>
              <a:rPr lang="fr-FR" sz="1800" dirty="0">
                <a:solidFill>
                  <a:srgbClr val="0070C0"/>
                </a:solidFill>
              </a:rPr>
              <a:t> et al. 1998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0952D0-E4AE-605C-05E5-0EAC97CDE906}"/>
              </a:ext>
            </a:extLst>
          </p:cNvPr>
          <p:cNvSpPr txBox="1"/>
          <p:nvPr/>
        </p:nvSpPr>
        <p:spPr>
          <a:xfrm>
            <a:off x="431800" y="4211885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Dispersion relation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8FA296-1DC3-4671-29F3-C296545BB3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3598" y="4603844"/>
            <a:ext cx="3870435" cy="27500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3C5D425-E446-87DA-654E-800E6B260F74}"/>
              </a:ext>
            </a:extLst>
          </p:cNvPr>
          <p:cNvSpPr txBox="1"/>
          <p:nvPr/>
        </p:nvSpPr>
        <p:spPr>
          <a:xfrm>
            <a:off x="4862318" y="4254276"/>
            <a:ext cx="4570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Eigen mode – </a:t>
            </a:r>
            <a:r>
              <a:rPr lang="fr-FR" sz="2000" dirty="0" err="1"/>
              <a:t>Sheet</a:t>
            </a:r>
            <a:r>
              <a:rPr lang="fr-FR" sz="2000" dirty="0"/>
              <a:t> fragments in filament </a:t>
            </a:r>
          </a:p>
        </p:txBody>
      </p:sp>
    </p:spTree>
    <p:extLst>
      <p:ext uri="{BB962C8B-B14F-4D97-AF65-F5344CB8AC3E}">
        <p14:creationId xmlns:p14="http://schemas.microsoft.com/office/powerpoint/2010/main" val="281437468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57163" y="1522555"/>
            <a:ext cx="9601200" cy="247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Self-gravitating filaments </a:t>
            </a:r>
            <a:r>
              <a:rPr lang="en-GB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Ostriker</a:t>
            </a:r>
            <a:r>
              <a:rPr lang="en-GB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1964</a:t>
            </a:r>
            <a:r>
              <a:rPr lang="en-GB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-profile in 1/r</a:t>
            </a:r>
            <a:r>
              <a:rPr lang="en-GB" sz="2000" baseline="3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for the self-gravitating sheet there is a more unstable wavelength                                                        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Suggest: the dense cores are elongated structures with a spatial period close to the Jeans Length.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99FF"/>
              </a:solidFill>
              <a:latin typeface="Bitstream Vera Serif" charset="0"/>
            </a:endParaRPr>
          </a:p>
        </p:txBody>
      </p:sp>
      <p:pic>
        <p:nvPicPr>
          <p:cNvPr id="3072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4308475"/>
            <a:ext cx="2084388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5576888" y="7183438"/>
            <a:ext cx="23098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 err="1">
                <a:solidFill>
                  <a:srgbClr val="0070C0"/>
                </a:solidFill>
              </a:rPr>
              <a:t>Fiege</a:t>
            </a:r>
            <a:r>
              <a:rPr lang="en-GB" sz="1800" dirty="0">
                <a:solidFill>
                  <a:srgbClr val="0070C0"/>
                </a:solidFill>
              </a:rPr>
              <a:t> &amp; </a:t>
            </a:r>
            <a:r>
              <a:rPr lang="en-GB" sz="1800" dirty="0" err="1">
                <a:solidFill>
                  <a:srgbClr val="0070C0"/>
                </a:solidFill>
              </a:rPr>
              <a:t>Pudritz</a:t>
            </a:r>
            <a:r>
              <a:rPr lang="en-GB" sz="1800" dirty="0">
                <a:solidFill>
                  <a:srgbClr val="0070C0"/>
                </a:solidFill>
              </a:rPr>
              <a:t> 2000</a:t>
            </a:r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5256336" y="4283893"/>
            <a:ext cx="256063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Development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of the gravitational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instability  in a  filament: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Formation of an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elongated  core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597811"/>
              </p:ext>
            </p:extLst>
          </p:nvPr>
        </p:nvGraphicFramePr>
        <p:xfrm>
          <a:off x="2808064" y="2016968"/>
          <a:ext cx="49371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2425700" imgH="228600" progId="Equation.3">
                  <p:embed/>
                </p:oleObj>
              </mc:Choice>
              <mc:Fallback>
                <p:oleObj name="Équation" r:id="rId4" imgW="24257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8064" y="2016968"/>
                        <a:ext cx="4937125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FE26C2FB-BE92-3E25-9C69-78F832B52D22}"/>
              </a:ext>
            </a:extLst>
          </p:cNvPr>
          <p:cNvSpPr txBox="1"/>
          <p:nvPr/>
        </p:nvSpPr>
        <p:spPr>
          <a:xfrm>
            <a:off x="1655936" y="179437"/>
            <a:ext cx="6789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Bitstream Vera Serif" charset="0"/>
              </a:rPr>
              <a:t>Self-gravitating filaments – equilibrium and stability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8D1847-0A5F-1882-AB5B-25DA805A2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3" y="3995861"/>
            <a:ext cx="4129484" cy="324036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CE631A-E0E3-158F-F508-2F1A9FE6BE07}"/>
              </a:ext>
            </a:extLst>
          </p:cNvPr>
          <p:cNvSpPr txBox="1"/>
          <p:nvPr/>
        </p:nvSpPr>
        <p:spPr>
          <a:xfrm>
            <a:off x="1325297" y="3779837"/>
            <a:ext cx="220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Dispersion relation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1"/>
          <p:cNvSpPr txBox="1">
            <a:spLocks noChangeArrowheads="1"/>
          </p:cNvSpPr>
          <p:nvPr/>
        </p:nvSpPr>
        <p:spPr bwMode="auto">
          <a:xfrm>
            <a:off x="228600" y="827509"/>
            <a:ext cx="10013950" cy="41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b="1" dirty="0">
              <a:solidFill>
                <a:srgbClr val="0099FF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b="1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000000"/>
                </a:solidFill>
                <a:latin typeface="Bitstream Vera Serif" charset="0"/>
              </a:rPr>
              <a:t>        </a:t>
            </a:r>
            <a:r>
              <a:rPr lang="en-GB" sz="2000" dirty="0">
                <a:solidFill>
                  <a:srgbClr val="000000"/>
                </a:solidFill>
                <a:latin typeface="Bitstream Vera Serif" charset="0"/>
              </a:rPr>
              <a:t>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Bitstream Vera Serif" charset="0"/>
              </a:rPr>
              <a:t>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Bitstream Vera Serif" charset="0"/>
              </a:rPr>
              <a:t> Exact (fantastic) equilibrium solutions in 2D </a:t>
            </a:r>
            <a:r>
              <a:rPr lang="en-GB" sz="2000" dirty="0">
                <a:solidFill>
                  <a:srgbClr val="0070C0"/>
                </a:solidFill>
                <a:latin typeface="Bitstream Vera Serif" charset="0"/>
              </a:rPr>
              <a:t>(Schmid-</a:t>
            </a:r>
            <a:r>
              <a:rPr lang="en-GB" sz="2000" dirty="0" err="1">
                <a:solidFill>
                  <a:srgbClr val="0070C0"/>
                </a:solidFill>
                <a:latin typeface="Bitstream Vera Serif" charset="0"/>
              </a:rPr>
              <a:t>Burgk</a:t>
            </a:r>
            <a:r>
              <a:rPr lang="en-GB" sz="2000" dirty="0">
                <a:solidFill>
                  <a:srgbClr val="0070C0"/>
                </a:solidFill>
                <a:latin typeface="Bitstream Vera Serif" charset="0"/>
              </a:rPr>
              <a:t> 1976) :</a:t>
            </a: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81" y="1180653"/>
            <a:ext cx="80787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913063" y="3786188"/>
            <a:ext cx="39846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Fragmentation of a sheet into filaments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535488" y="2855490"/>
            <a:ext cx="1211870" cy="36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0000"/>
                </a:solidFill>
              </a:rPr>
              <a:t>Filaments</a:t>
            </a:r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 flipH="1" flipV="1">
            <a:off x="3656013" y="2123653"/>
            <a:ext cx="1374775" cy="6889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V="1">
            <a:off x="5029200" y="2123653"/>
            <a:ext cx="1371600" cy="6889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105601-0011-65C3-DFBF-78463C8477DC}"/>
              </a:ext>
            </a:extLst>
          </p:cNvPr>
          <p:cNvSpPr txBox="1"/>
          <p:nvPr/>
        </p:nvSpPr>
        <p:spPr>
          <a:xfrm>
            <a:off x="1439912" y="107429"/>
            <a:ext cx="7173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Bitstream Vera Serif" charset="0"/>
              </a:rPr>
              <a:t>From self-gravitating sheet to self-gravitating filaments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BAB3F0-35D6-1D8F-3BDA-DE2911408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63" y="5413822"/>
            <a:ext cx="4051300" cy="9652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ACC7B1-4150-F3ED-03E2-AE077D4550B2}"/>
              </a:ext>
            </a:extLst>
          </p:cNvPr>
          <p:cNvSpPr txBox="1"/>
          <p:nvPr/>
        </p:nvSpPr>
        <p:spPr>
          <a:xfrm rot="2335266">
            <a:off x="7350135" y="1268153"/>
            <a:ext cx="2902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More </a:t>
            </a:r>
            <a:r>
              <a:rPr lang="fr-FR" sz="3200" b="1" dirty="0" err="1"/>
              <a:t>advanced</a:t>
            </a:r>
            <a:endParaRPr lang="fr-FR" sz="3200" b="1" dirty="0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2"/>
          <p:cNvSpPr txBox="1">
            <a:spLocks noChangeArrowheads="1"/>
          </p:cNvSpPr>
          <p:nvPr/>
        </p:nvSpPr>
        <p:spPr bwMode="auto">
          <a:xfrm>
            <a:off x="228600" y="142875"/>
            <a:ext cx="8382000" cy="65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Spherical equilibrium solutions 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Bonnor</a:t>
            </a:r>
            <a:r>
              <a:rPr lang="en-GB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56, Ebert 55, Chandrasekhar, </a:t>
            </a:r>
            <a:r>
              <a:rPr lang="en-GB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Mouschovias</a:t>
            </a:r>
            <a:r>
              <a:rPr lang="en-GB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77, Shu 77, </a:t>
            </a:r>
            <a:r>
              <a:rPr lang="en-GB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Tomisaka</a:t>
            </a:r>
            <a:r>
              <a:rPr lang="en-GB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85,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&amp; Shu 98, </a:t>
            </a:r>
            <a:r>
              <a:rPr lang="en-GB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Fiege</a:t>
            </a:r>
            <a:r>
              <a:rPr lang="en-GB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Pudritz</a:t>
            </a:r>
            <a:r>
              <a:rPr lang="en-GB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00, Galli et al. 01</a:t>
            </a:r>
            <a:r>
              <a:rPr lang="en-GB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Bonnor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-Ebert and Singular Isothermal Sphere (SIS):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Hydrostatic Equilibrium: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Asymptotically: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 exact solutions (SIS)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(notice the r</a:t>
            </a:r>
            <a:r>
              <a:rPr lang="en-GB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again =&gt; coincidence)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singular Solutions: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truncated at the radius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99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only if: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                              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265488"/>
            <a:ext cx="34258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3287713" y="2038350"/>
          <a:ext cx="356235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1727200" imgH="215900" progId="Equation.3">
                  <p:embed/>
                </p:oleObj>
              </mc:Choice>
              <mc:Fallback>
                <p:oleObj name="Équation" r:id="rId4" imgW="17272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2038350"/>
                        <a:ext cx="3562350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3440113" y="2560638"/>
          <a:ext cx="29845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6" imgW="1422400" imgH="215900" progId="Equation.3">
                  <p:embed/>
                </p:oleObj>
              </mc:Choice>
              <mc:Fallback>
                <p:oleObj name="Équation" r:id="rId6" imgW="1422400" imgH="215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0113" y="2560638"/>
                        <a:ext cx="29845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2982913" y="4313238"/>
          <a:ext cx="2287587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8" imgW="1079500" imgH="228600" progId="Equation.3">
                  <p:embed/>
                </p:oleObj>
              </mc:Choice>
              <mc:Fallback>
                <p:oleObj name="Équation" r:id="rId8" imgW="107950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2913" y="4313238"/>
                        <a:ext cx="2287587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2830513" y="5078413"/>
          <a:ext cx="250348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0" imgW="1181100" imgH="177800" progId="Equation.3">
                  <p:embed/>
                </p:oleObj>
              </mc:Choice>
              <mc:Fallback>
                <p:oleObj name="Équation" r:id="rId10" imgW="1181100" imgH="177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0513" y="5078413"/>
                        <a:ext cx="2503487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39A9F671-9980-229A-196E-1C6629BF24C1}"/>
              </a:ext>
            </a:extLst>
          </p:cNvPr>
          <p:cNvSpPr txBox="1"/>
          <p:nvPr/>
        </p:nvSpPr>
        <p:spPr>
          <a:xfrm>
            <a:off x="143768" y="6486524"/>
            <a:ext cx="58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Major </a:t>
            </a:r>
            <a:r>
              <a:rPr lang="fr-FR" b="1" dirty="0" err="1">
                <a:solidFill>
                  <a:srgbClr val="FF0000"/>
                </a:solidFill>
              </a:rPr>
              <a:t>role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played</a:t>
            </a:r>
            <a:r>
              <a:rPr lang="fr-FR" b="1" dirty="0">
                <a:solidFill>
                  <a:srgbClr val="FF0000"/>
                </a:solidFill>
              </a:rPr>
              <a:t> by the </a:t>
            </a:r>
            <a:r>
              <a:rPr lang="fr-FR" b="1" dirty="0" err="1">
                <a:solidFill>
                  <a:srgbClr val="FF0000"/>
                </a:solidFill>
              </a:rPr>
              <a:t>external</a:t>
            </a:r>
            <a:r>
              <a:rPr lang="fr-FR" b="1" dirty="0">
                <a:solidFill>
                  <a:srgbClr val="FF0000"/>
                </a:solidFill>
              </a:rPr>
              <a:t> pressure!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Text Box 1"/>
          <p:cNvSpPr txBox="1">
            <a:spLocks noChangeArrowheads="1"/>
          </p:cNvSpPr>
          <p:nvPr/>
        </p:nvSpPr>
        <p:spPr bwMode="auto">
          <a:xfrm>
            <a:off x="495300" y="198438"/>
            <a:ext cx="9117013" cy="880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b="1" dirty="0">
                <a:solidFill>
                  <a:srgbClr val="FF0000"/>
                </a:solidFill>
              </a:rPr>
              <a:t> 			Stability using the virial Theorem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70C0"/>
                </a:solidFill>
              </a:rPr>
              <a:t>                                                             (Shu 1992)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Using the Virial theorem, it is possible to have a hint of the hydro equilibrium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without solving the problem entirely.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Consider a cloud of radius R, mass M, temperature T.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Virial theorem: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leads to: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from which we get: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stability of the cloud requires: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There is a stable branch (weakly condensed clouds) and an unstable one (more condensed cloud).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300886"/>
              </p:ext>
            </p:extLst>
          </p:nvPr>
        </p:nvGraphicFramePr>
        <p:xfrm>
          <a:off x="2239963" y="2555701"/>
          <a:ext cx="61531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3619500" imgH="444500" progId="Equation.3">
                  <p:embed/>
                </p:oleObj>
              </mc:Choice>
              <mc:Fallback>
                <p:oleObj name="Équation" r:id="rId3" imgW="36195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9963" y="2555701"/>
                        <a:ext cx="61531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122500"/>
              </p:ext>
            </p:extLst>
          </p:nvPr>
        </p:nvGraphicFramePr>
        <p:xfrm>
          <a:off x="1992313" y="3393901"/>
          <a:ext cx="3517900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2070100" imgH="482600" progId="Equation.3">
                  <p:embed/>
                </p:oleObj>
              </mc:Choice>
              <mc:Fallback>
                <p:oleObj name="Équation" r:id="rId5" imgW="20701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3393901"/>
                        <a:ext cx="3517900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076882"/>
              </p:ext>
            </p:extLst>
          </p:nvPr>
        </p:nvGraphicFramePr>
        <p:xfrm>
          <a:off x="2787650" y="4536901"/>
          <a:ext cx="6367463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3746500" imgH="482600" progId="Equation.3">
                  <p:embed/>
                </p:oleObj>
              </mc:Choice>
              <mc:Fallback>
                <p:oleObj name="Équation" r:id="rId7" imgW="3746500" imgH="482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4536901"/>
                        <a:ext cx="6367463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601749"/>
              </p:ext>
            </p:extLst>
          </p:nvPr>
        </p:nvGraphicFramePr>
        <p:xfrm>
          <a:off x="4202113" y="5298901"/>
          <a:ext cx="213677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9" imgW="1257300" imgH="368300" progId="Equation.3">
                  <p:embed/>
                </p:oleObj>
              </mc:Choice>
              <mc:Fallback>
                <p:oleObj name="Équation" r:id="rId9" imgW="1257300" imgH="368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2113" y="5298901"/>
                        <a:ext cx="2136775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9B58BD5-74B4-F2A0-CBE8-0DB5E5591E2A}"/>
              </a:ext>
            </a:extLst>
          </p:cNvPr>
          <p:cNvSpPr txBox="1"/>
          <p:nvPr/>
        </p:nvSpPr>
        <p:spPr>
          <a:xfrm rot="2335266">
            <a:off x="7350135" y="899517"/>
            <a:ext cx="2902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More </a:t>
            </a:r>
            <a:r>
              <a:rPr lang="fr-FR" sz="3200" b="1" dirty="0" err="1"/>
              <a:t>advanced</a:t>
            </a:r>
            <a:endParaRPr lang="fr-FR" sz="3200" b="1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B56C2F8-32C2-63C8-521E-00056EFA9B26}"/>
              </a:ext>
            </a:extLst>
          </p:cNvPr>
          <p:cNvSpPr txBox="1"/>
          <p:nvPr/>
        </p:nvSpPr>
        <p:spPr>
          <a:xfrm>
            <a:off x="3224651" y="179437"/>
            <a:ext cx="3849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A major issue </a:t>
            </a:r>
            <a:r>
              <a:rPr lang="fr-FR" b="1" dirty="0" err="1">
                <a:solidFill>
                  <a:srgbClr val="FF0000"/>
                </a:solidFill>
              </a:rPr>
              <a:t>with</a:t>
            </a:r>
            <a:r>
              <a:rPr lang="fr-FR" b="1" dirty="0">
                <a:solidFill>
                  <a:srgbClr val="FF0000"/>
                </a:solidFill>
              </a:rPr>
              <a:t> « </a:t>
            </a:r>
            <a:r>
              <a:rPr lang="fr-FR" b="1" dirty="0" err="1">
                <a:solidFill>
                  <a:srgbClr val="FF0000"/>
                </a:solidFill>
              </a:rPr>
              <a:t>cores</a:t>
            </a:r>
            <a:r>
              <a:rPr lang="fr-FR" b="1" dirty="0">
                <a:solidFill>
                  <a:srgbClr val="FF0000"/>
                </a:solidFill>
              </a:rPr>
              <a:t> »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521FE3-BAA0-6C50-A132-88811D2058E6}"/>
              </a:ext>
            </a:extLst>
          </p:cNvPr>
          <p:cNvSpPr txBox="1"/>
          <p:nvPr/>
        </p:nvSpPr>
        <p:spPr>
          <a:xfrm>
            <a:off x="247018" y="1475581"/>
            <a:ext cx="50481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Isothermal</a:t>
            </a:r>
            <a:r>
              <a:rPr lang="fr-FR" dirty="0"/>
              <a:t> self-</a:t>
            </a:r>
            <a:r>
              <a:rPr lang="fr-FR" dirty="0" err="1"/>
              <a:t>gravitating</a:t>
            </a:r>
            <a:r>
              <a:rPr lang="fr-FR" dirty="0"/>
              <a:t> </a:t>
            </a:r>
            <a:r>
              <a:rPr lang="fr-FR" dirty="0" err="1"/>
              <a:t>equilibrium</a:t>
            </a:r>
            <a:r>
              <a:rPr lang="fr-FR" dirty="0"/>
              <a:t>:</a:t>
            </a:r>
          </a:p>
          <a:p>
            <a:endParaRPr lang="fr-FR" dirty="0"/>
          </a:p>
          <a:p>
            <a:r>
              <a:rPr lang="fr-FR" dirty="0"/>
              <a:t>=&gt; M(R) </a:t>
            </a:r>
            <a:r>
              <a:rPr lang="fr-FR" dirty="0">
                <a:latin typeface="Symbol" pitchFamily="2" charset="2"/>
              </a:rPr>
              <a:t>a</a:t>
            </a:r>
            <a:r>
              <a:rPr lang="fr-FR" dirty="0"/>
              <a:t> R  </a:t>
            </a:r>
          </a:p>
          <a:p>
            <a:r>
              <a:rPr lang="fr-FR" dirty="0"/>
              <a:t>Most of the mass </a:t>
            </a:r>
            <a:r>
              <a:rPr lang="fr-FR" dirty="0" err="1"/>
              <a:t>is</a:t>
            </a:r>
            <a:r>
              <a:rPr lang="fr-FR" dirty="0"/>
              <a:t> in the </a:t>
            </a:r>
            <a:r>
              <a:rPr lang="fr-FR" dirty="0" err="1"/>
              <a:t>outskirt</a:t>
            </a:r>
            <a:endParaRPr lang="fr-FR" dirty="0"/>
          </a:p>
          <a:p>
            <a:endParaRPr lang="fr-FR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C1276AA-0C91-2696-6F06-EC875BA9F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440804"/>
              </p:ext>
            </p:extLst>
          </p:nvPr>
        </p:nvGraphicFramePr>
        <p:xfrm>
          <a:off x="6232277" y="1627237"/>
          <a:ext cx="29845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2" imgW="1422400" imgH="215900" progId="Equation.3">
                  <p:embed/>
                </p:oleObj>
              </mc:Choice>
              <mc:Fallback>
                <p:oleObj name="Équation" r:id="rId2" imgW="1422400" imgH="215900" progId="Equation.3">
                  <p:embed/>
                  <p:pic>
                    <p:nvPicPr>
                      <p:cNvPr id="32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277" y="1627237"/>
                        <a:ext cx="29845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7166CD01-D2E4-C555-87E5-81CF9E05EF10}"/>
              </a:ext>
            </a:extLst>
          </p:cNvPr>
          <p:cNvSpPr txBox="1"/>
          <p:nvPr/>
        </p:nvSpPr>
        <p:spPr>
          <a:xfrm>
            <a:off x="431800" y="3524904"/>
            <a:ext cx="9329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But…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outskirt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no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external</a:t>
            </a:r>
            <a:r>
              <a:rPr lang="fr-FR" dirty="0"/>
              <a:t> pressure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4F649A-A2D0-8E71-1809-3E18C519D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106" y="4715941"/>
            <a:ext cx="4799038" cy="13784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B775B2C-A73E-4666-A8F1-46F5E62B541B}"/>
              </a:ext>
            </a:extLst>
          </p:cNvPr>
          <p:cNvSpPr txBox="1"/>
          <p:nvPr/>
        </p:nvSpPr>
        <p:spPr>
          <a:xfrm>
            <a:off x="463042" y="4172976"/>
            <a:ext cx="9329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applying</a:t>
            </a:r>
            <a:r>
              <a:rPr lang="fr-FR" dirty="0"/>
              <a:t> </a:t>
            </a:r>
            <a:r>
              <a:rPr lang="fr-FR" dirty="0" err="1"/>
              <a:t>virial</a:t>
            </a:r>
            <a:r>
              <a:rPr lang="fr-FR" dirty="0"/>
              <a:t> </a:t>
            </a:r>
            <a:r>
              <a:rPr lang="fr-FR" dirty="0" err="1"/>
              <a:t>theorem</a:t>
            </a:r>
            <a:r>
              <a:rPr lang="fr-FR" dirty="0"/>
              <a:t> for instance, the </a:t>
            </a:r>
            <a:r>
              <a:rPr lang="fr-FR" i="1" dirty="0"/>
              <a:t>surface</a:t>
            </a:r>
            <a:r>
              <a:rPr lang="fr-FR" dirty="0"/>
              <a:t> </a:t>
            </a:r>
            <a:r>
              <a:rPr lang="fr-FR" dirty="0" err="1"/>
              <a:t>terms</a:t>
            </a:r>
            <a:r>
              <a:rPr lang="fr-FR" dirty="0"/>
              <a:t>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neglected</a:t>
            </a:r>
            <a:r>
              <a:rPr lang="fr-FR" dirty="0"/>
              <a:t>. 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473B1D-AC53-9DE0-C797-22D35D394FB6}"/>
              </a:ext>
            </a:extLst>
          </p:cNvPr>
          <p:cNvSpPr txBox="1"/>
          <p:nvPr/>
        </p:nvSpPr>
        <p:spPr>
          <a:xfrm>
            <a:off x="647824" y="6732165"/>
            <a:ext cx="6755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i="1" dirty="0" err="1"/>
              <a:t>cores</a:t>
            </a:r>
            <a:r>
              <a:rPr lang="fr-FR" dirty="0"/>
              <a:t> are not </a:t>
            </a:r>
            <a:r>
              <a:rPr lang="fr-FR" dirty="0" err="1"/>
              <a:t>decoupled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243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3"/>
          <p:cNvSpPr txBox="1">
            <a:spLocks noChangeArrowheads="1"/>
          </p:cNvSpPr>
          <p:nvPr/>
        </p:nvSpPr>
        <p:spPr bwMode="auto">
          <a:xfrm>
            <a:off x="1611313" y="802530"/>
            <a:ext cx="67056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r>
              <a:rPr lang="en-GB" dirty="0"/>
              <a:t>Three simple facts about  gravity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Jeans mass and length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Equilibrium solutions and stability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Collapse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Magnetized collapse and formation of discs</a:t>
            </a:r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3"/>
          <p:cNvSpPr txBox="1">
            <a:spLocks noChangeArrowheads="1"/>
          </p:cNvSpPr>
          <p:nvPr/>
        </p:nvSpPr>
        <p:spPr bwMode="auto">
          <a:xfrm>
            <a:off x="1611313" y="802530"/>
            <a:ext cx="67056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Three simple facts about  gravity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Jeans mass and length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Equilibrium solutions and stability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Collapse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Magnetized collapse and formation of discs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90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620713" y="274638"/>
            <a:ext cx="8232775" cy="59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b="1" dirty="0">
                <a:solidFill>
                  <a:srgbClr val="FF0000"/>
                </a:solidFill>
              </a:rPr>
              <a:t>			Self-similar collapsing models   </a:t>
            </a:r>
            <a:r>
              <a:rPr lang="en-GB" dirty="0">
                <a:solidFill>
                  <a:srgbClr val="FF0000"/>
                </a:solidFill>
              </a:rPr>
              <a:t>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dirty="0"/>
              <a:t> </a:t>
            </a:r>
            <a:r>
              <a:rPr lang="en-GB" sz="2000" dirty="0">
                <a:solidFill>
                  <a:srgbClr val="0000FF"/>
                </a:solidFill>
              </a:rPr>
              <a:t>(</a:t>
            </a:r>
            <a:r>
              <a:rPr lang="en-GB" sz="1800" dirty="0">
                <a:solidFill>
                  <a:srgbClr val="0000FF"/>
                </a:solidFill>
              </a:rPr>
              <a:t>Larson 69, </a:t>
            </a:r>
            <a:r>
              <a:rPr lang="en-GB" sz="1800" dirty="0" err="1">
                <a:solidFill>
                  <a:srgbClr val="0000FF"/>
                </a:solidFill>
              </a:rPr>
              <a:t>Penston</a:t>
            </a:r>
            <a:r>
              <a:rPr lang="en-GB" sz="1800" dirty="0">
                <a:solidFill>
                  <a:srgbClr val="0000FF"/>
                </a:solidFill>
              </a:rPr>
              <a:t> 69, Shu 77, Hunter 77, Bouquet et al. 85, Whitworth &amp;Summer 85</a:t>
            </a:r>
            <a:r>
              <a:rPr lang="en-GB" sz="2000" dirty="0">
                <a:solidFill>
                  <a:srgbClr val="0000FF"/>
                </a:solidFill>
              </a:rPr>
              <a:t>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dirty="0">
                <a:solidFill>
                  <a:srgbClr val="000000"/>
                </a:solidFill>
              </a:rPr>
              <a:t>(</a:t>
            </a:r>
            <a:r>
              <a:rPr lang="en-GB" sz="2000" dirty="0">
                <a:solidFill>
                  <a:srgbClr val="000000"/>
                </a:solidFill>
              </a:rPr>
              <a:t>analytical models are very important to understand the physics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dirty="0">
                <a:solidFill>
                  <a:srgbClr val="000000"/>
                </a:solidFill>
              </a:rPr>
              <a:t>and to validate the numerical methods. They present different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dirty="0" err="1">
                <a:solidFill>
                  <a:srgbClr val="000000"/>
                </a:solidFill>
              </a:rPr>
              <a:t>biaised</a:t>
            </a:r>
            <a:r>
              <a:rPr lang="en-GB" sz="2000" dirty="0">
                <a:solidFill>
                  <a:srgbClr val="000000"/>
                </a:solidFill>
              </a:rPr>
              <a:t> and are complementary)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 dirty="0">
                <a:solidFill>
                  <a:srgbClr val="000000"/>
                </a:solidFill>
              </a:rPr>
              <a:t>Self-similar Formalism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dirty="0">
                <a:solidFill>
                  <a:srgbClr val="000000"/>
                </a:solidFill>
              </a:rPr>
              <a:t>The fields a time t are proportional to their value at t=0.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dirty="0">
                <a:solidFill>
                  <a:srgbClr val="000000"/>
                </a:solidFill>
              </a:rPr>
              <a:t>Means that the initial conditions have been  « forgotten ».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dirty="0">
                <a:solidFill>
                  <a:srgbClr val="000000"/>
                </a:solidFill>
              </a:rPr>
              <a:t>Spherical Collapse  without rotation and magnetic field.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 dirty="0">
                <a:solidFill>
                  <a:srgbClr val="0099FF"/>
                </a:solidFill>
              </a:rPr>
              <a:t>=&gt;2 ordinary differential equations easy to solve!</a:t>
            </a:r>
          </a:p>
        </p:txBody>
      </p:sp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2452688" y="3611563"/>
          <a:ext cx="98425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6627" imgH="182880" progId="">
                  <p:embed/>
                </p:oleObj>
              </mc:Choice>
              <mc:Fallback>
                <p:oleObj r:id="rId3" imgW="86627" imgH="1828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3611563"/>
                        <a:ext cx="98425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1246188" y="3322638"/>
          <a:ext cx="54737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2768600" imgH="406400" progId="Equation.3">
                  <p:embed/>
                </p:oleObj>
              </mc:Choice>
              <mc:Fallback>
                <p:oleObj name="Équation" r:id="rId5" imgW="2768600" imgH="406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188" y="3322638"/>
                        <a:ext cx="54737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ECC1C4C-35C0-3D4A-8612-75ADB454F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848" y="6106453"/>
            <a:ext cx="4948932" cy="140242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577850" y="368300"/>
            <a:ext cx="5453063" cy="615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 dirty="0">
                <a:solidFill>
                  <a:srgbClr val="000000"/>
                </a:solidFill>
              </a:rPr>
              <a:t>Larson-</a:t>
            </a:r>
            <a:r>
              <a:rPr lang="en-GB" sz="2000" b="1" dirty="0" err="1">
                <a:solidFill>
                  <a:srgbClr val="000000"/>
                </a:solidFill>
              </a:rPr>
              <a:t>Penston</a:t>
            </a:r>
            <a:r>
              <a:rPr lang="en-GB" sz="2000" b="1" dirty="0">
                <a:solidFill>
                  <a:srgbClr val="000000"/>
                </a:solidFill>
              </a:rPr>
              <a:t> solution (69):</a:t>
            </a:r>
            <a:r>
              <a:rPr lang="en-GB" sz="2000" dirty="0">
                <a:solidFill>
                  <a:srgbClr val="000000"/>
                </a:solidFill>
              </a:rPr>
              <a:t>                  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at t &lt; 0 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-the central density is rather «flat » the velocity not far from homologous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-at infinity (supersonic part) the density is about 4 times the density of the SIS and the velocity is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supersonic (3.3 Cs).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 dirty="0">
                <a:solidFill>
                  <a:srgbClr val="0099FF"/>
                </a:solidFill>
              </a:rPr>
              <a:t>Describes a very dynamical collapse induced by a strong external compression.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b="1" dirty="0">
              <a:solidFill>
                <a:srgbClr val="0099FF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b="1" dirty="0">
              <a:solidFill>
                <a:srgbClr val="0099FF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at t &gt; 0 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accretion onto the singularity with an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accretion rate of about: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590550"/>
            <a:ext cx="4459287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294161"/>
              </p:ext>
            </p:extLst>
          </p:nvPr>
        </p:nvGraphicFramePr>
        <p:xfrm>
          <a:off x="3332663" y="5796061"/>
          <a:ext cx="1116013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584200" imgH="215900" progId="Equation.3">
                  <p:embed/>
                </p:oleObj>
              </mc:Choice>
              <mc:Fallback>
                <p:oleObj name="Équation" r:id="rId4" imgW="5842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2663" y="5796061"/>
                        <a:ext cx="1116013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671513" y="350838"/>
            <a:ext cx="3911600" cy="585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>
                <a:solidFill>
                  <a:srgbClr val="000000"/>
                </a:solidFill>
              </a:rPr>
              <a:t>Shu Solution (77)</a:t>
            </a:r>
            <a:r>
              <a:rPr lang="en-GB" sz="2000">
                <a:solidFill>
                  <a:srgbClr val="000000"/>
                </a:solidFill>
              </a:rPr>
              <a:t>                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-make the assumption that the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prestellar phase is quasi-static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(eg slow contraction due to ambipolar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diffusion)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-at t=0 the velocity vanishes and the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density is the SIS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-at t&gt;0 a rarefaction wave is launched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and propagates outwards: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inside-out collapse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>
                <a:solidFill>
                  <a:srgbClr val="0099FF"/>
                </a:solidFill>
              </a:rPr>
              <a:t>The collapse starts in the centre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>
                <a:solidFill>
                  <a:srgbClr val="0099FF"/>
                </a:solidFill>
              </a:rPr>
              <a:t>and propagates to the whole at the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>
                <a:solidFill>
                  <a:srgbClr val="0099FF"/>
                </a:solidFill>
              </a:rPr>
              <a:t>sound  speed.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b="1">
              <a:solidFill>
                <a:srgbClr val="0099FF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Accretion rate: 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1800"/>
            <a:ext cx="3482975" cy="705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8229600" y="5029200"/>
            <a:ext cx="6858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8001000" y="1371600"/>
            <a:ext cx="2286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100794" tIns="50397" rIns="100794" bIns="50397"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602413" y="723900"/>
            <a:ext cx="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 rot="-5400000">
            <a:off x="6208713" y="4681538"/>
            <a:ext cx="1060450" cy="361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000000"/>
                </a:solidFill>
              </a:rPr>
              <a:t>Velocity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 rot="-5400000">
            <a:off x="6276975" y="1482725"/>
            <a:ext cx="958850" cy="361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000000"/>
                </a:solidFill>
              </a:rPr>
              <a:t>Density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8001000" y="3128963"/>
            <a:ext cx="855663" cy="361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000000"/>
                </a:solidFill>
              </a:rPr>
              <a:t>Radius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8001000" y="6261100"/>
            <a:ext cx="855663" cy="361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000000"/>
                </a:solidFill>
              </a:rPr>
              <a:t>Radius</a:t>
            </a:r>
          </a:p>
        </p:txBody>
      </p:sp>
      <p:sp>
        <p:nvSpPr>
          <p:cNvPr id="44044" name="AutoShape 12"/>
          <p:cNvSpPr>
            <a:spLocks noChangeArrowheads="1"/>
          </p:cNvSpPr>
          <p:nvPr/>
        </p:nvSpPr>
        <p:spPr bwMode="auto">
          <a:xfrm>
            <a:off x="6529388" y="6727825"/>
            <a:ext cx="3294062" cy="693738"/>
          </a:xfrm>
          <a:prstGeom prst="roundRect">
            <a:avLst>
              <a:gd name="adj" fmla="val 227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8958263" y="6650038"/>
            <a:ext cx="7207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>
                <a:solidFill>
                  <a:srgbClr val="000000"/>
                </a:solidFill>
              </a:rPr>
              <a:t>Shu 77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681288" y="5707063"/>
          <a:ext cx="29686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1473200" imgH="215900" progId="Equation.3">
                  <p:embed/>
                </p:oleObj>
              </mc:Choice>
              <mc:Fallback>
                <p:oleObj name="Équation" r:id="rId4" imgW="14732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1288" y="5707063"/>
                        <a:ext cx="296862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1"/>
          <p:cNvSpPr txBox="1">
            <a:spLocks noChangeArrowheads="1"/>
          </p:cNvSpPr>
          <p:nvPr/>
        </p:nvSpPr>
        <p:spPr bwMode="auto">
          <a:xfrm>
            <a:off x="392113" y="198438"/>
            <a:ext cx="5242446" cy="57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 dirty="0">
                <a:solidFill>
                  <a:srgbClr val="FF0000"/>
                </a:solidFill>
              </a:rPr>
              <a:t>Gravitational Collapse: numerical models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 dirty="0">
                <a:solidFill>
                  <a:srgbClr val="000000"/>
                </a:solidFill>
              </a:rPr>
              <a:t>Collapse of a critical </a:t>
            </a:r>
            <a:r>
              <a:rPr lang="en-GB" sz="2000" b="1" dirty="0" err="1">
                <a:solidFill>
                  <a:srgbClr val="000000"/>
                </a:solidFill>
              </a:rPr>
              <a:t>Bonnor</a:t>
            </a:r>
            <a:r>
              <a:rPr lang="en-GB" sz="2000" b="1" dirty="0">
                <a:solidFill>
                  <a:srgbClr val="000000"/>
                </a:solidFill>
              </a:rPr>
              <a:t>-Ebert sphere: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FF"/>
                </a:solidFill>
              </a:rPr>
              <a:t>(Foster &amp;Chevalier 93, </a:t>
            </a:r>
            <a:r>
              <a:rPr lang="en-GB" sz="2000" dirty="0" err="1">
                <a:solidFill>
                  <a:srgbClr val="0000FF"/>
                </a:solidFill>
              </a:rPr>
              <a:t>Ogino</a:t>
            </a:r>
            <a:r>
              <a:rPr lang="en-GB" sz="2000" dirty="0">
                <a:solidFill>
                  <a:srgbClr val="0000FF"/>
                </a:solidFill>
              </a:rPr>
              <a:t> et al. 99, H et al. 03)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 dirty="0">
                <a:solidFill>
                  <a:srgbClr val="000000"/>
                </a:solidFill>
              </a:rPr>
              <a:t>initial condition: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Unstable </a:t>
            </a:r>
            <a:r>
              <a:rPr lang="en-GB" sz="2000" dirty="0" err="1">
                <a:solidFill>
                  <a:srgbClr val="000000"/>
                </a:solidFill>
              </a:rPr>
              <a:t>Bonnor</a:t>
            </a:r>
            <a:r>
              <a:rPr lang="en-GB" sz="2000" dirty="0">
                <a:solidFill>
                  <a:srgbClr val="000000"/>
                </a:solidFill>
              </a:rPr>
              <a:t>-Ebert sphere near the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critical limit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In the internal region the numerical  solution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Converges towards the Larson-</a:t>
            </a:r>
            <a:r>
              <a:rPr lang="en-GB" sz="2000" dirty="0" err="1">
                <a:solidFill>
                  <a:srgbClr val="000000"/>
                </a:solidFill>
              </a:rPr>
              <a:t>Penston</a:t>
            </a:r>
            <a:r>
              <a:rPr lang="en-GB" sz="2000" dirty="0">
                <a:solidFill>
                  <a:srgbClr val="000000"/>
                </a:solidFill>
              </a:rPr>
              <a:t>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solution.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                           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In the external part, the collapse is well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described by the </a:t>
            </a:r>
            <a:r>
              <a:rPr lang="en-GB" sz="2000" dirty="0" err="1">
                <a:solidFill>
                  <a:srgbClr val="000000"/>
                </a:solidFill>
              </a:rPr>
              <a:t>Shu</a:t>
            </a:r>
            <a:r>
              <a:rPr lang="en-GB" sz="2000" dirty="0">
                <a:solidFill>
                  <a:srgbClr val="000000"/>
                </a:solidFill>
              </a:rPr>
              <a:t> solution for the density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but the velocity does not vanish.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Accretion rate varies with time and reaches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about </a:t>
            </a: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4718050"/>
            <a:ext cx="48275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79600"/>
            <a:ext cx="48593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Line 5"/>
          <p:cNvSpPr>
            <a:spLocks noChangeShapeType="1"/>
          </p:cNvSpPr>
          <p:nvPr/>
        </p:nvSpPr>
        <p:spPr bwMode="auto">
          <a:xfrm flipH="1" flipV="1">
            <a:off x="8372475" y="2574925"/>
            <a:ext cx="688975" cy="917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6"/>
          <p:cNvSpPr>
            <a:spLocks noChangeShapeType="1"/>
          </p:cNvSpPr>
          <p:nvPr/>
        </p:nvSpPr>
        <p:spPr bwMode="auto">
          <a:xfrm flipH="1">
            <a:off x="6170613" y="2840038"/>
            <a:ext cx="688975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Text Box 7"/>
          <p:cNvSpPr txBox="1">
            <a:spLocks noChangeArrowheads="1"/>
          </p:cNvSpPr>
          <p:nvPr/>
        </p:nvSpPr>
        <p:spPr bwMode="auto">
          <a:xfrm rot="-5400000">
            <a:off x="4785519" y="2891632"/>
            <a:ext cx="782637" cy="273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</a:rPr>
              <a:t>Velocity</a:t>
            </a:r>
          </a:p>
        </p:txBody>
      </p:sp>
      <p:sp>
        <p:nvSpPr>
          <p:cNvPr id="48138" name="Text Box 8"/>
          <p:cNvSpPr txBox="1">
            <a:spLocks noChangeArrowheads="1"/>
          </p:cNvSpPr>
          <p:nvPr/>
        </p:nvSpPr>
        <p:spPr bwMode="auto">
          <a:xfrm rot="-5400000">
            <a:off x="7451725" y="2800351"/>
            <a:ext cx="731837" cy="271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</a:rPr>
              <a:t>Density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8139" name="Text Box 9"/>
          <p:cNvSpPr txBox="1">
            <a:spLocks noChangeArrowheads="1"/>
          </p:cNvSpPr>
          <p:nvPr/>
        </p:nvSpPr>
        <p:spPr bwMode="auto">
          <a:xfrm>
            <a:off x="5726113" y="4846638"/>
            <a:ext cx="197167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</a:rPr>
              <a:t>Accretion rate</a:t>
            </a:r>
          </a:p>
        </p:txBody>
      </p:sp>
      <p:sp>
        <p:nvSpPr>
          <p:cNvPr id="48140" name="Line 11"/>
          <p:cNvSpPr>
            <a:spLocks noChangeShapeType="1"/>
          </p:cNvSpPr>
          <p:nvPr/>
        </p:nvSpPr>
        <p:spPr bwMode="auto">
          <a:xfrm>
            <a:off x="7086600" y="5932488"/>
            <a:ext cx="1588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8697913" y="4410075"/>
            <a:ext cx="1066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</a:rPr>
              <a:t>Radius</a:t>
            </a:r>
          </a:p>
        </p:txBody>
      </p:sp>
      <p:sp>
        <p:nvSpPr>
          <p:cNvPr id="48142" name="Text Box 15"/>
          <p:cNvSpPr txBox="1">
            <a:spLocks noChangeArrowheads="1"/>
          </p:cNvSpPr>
          <p:nvPr/>
        </p:nvSpPr>
        <p:spPr bwMode="auto">
          <a:xfrm>
            <a:off x="8764588" y="7099300"/>
            <a:ext cx="4111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</a:rPr>
              <a:t>time</a:t>
            </a: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230313" y="5576888"/>
          <a:ext cx="94615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495300" imgH="215900" progId="Equation.3">
                  <p:embed/>
                </p:oleObj>
              </mc:Choice>
              <mc:Fallback>
                <p:oleObj name="Équation" r:id="rId5" imgW="495300" imgH="2159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313" y="5576888"/>
                        <a:ext cx="94615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43" name="Text Box 13"/>
          <p:cNvSpPr txBox="1">
            <a:spLocks noChangeArrowheads="1"/>
          </p:cNvSpPr>
          <p:nvPr/>
        </p:nvSpPr>
        <p:spPr bwMode="auto">
          <a:xfrm>
            <a:off x="6107113" y="4465638"/>
            <a:ext cx="10668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</a:rPr>
              <a:t>Radius</a:t>
            </a:r>
          </a:p>
        </p:txBody>
      </p:sp>
      <p:sp>
        <p:nvSpPr>
          <p:cNvPr id="48144" name="Text Box 15"/>
          <p:cNvSpPr txBox="1">
            <a:spLocks noChangeArrowheads="1"/>
          </p:cNvSpPr>
          <p:nvPr/>
        </p:nvSpPr>
        <p:spPr bwMode="auto">
          <a:xfrm>
            <a:off x="6381750" y="7056438"/>
            <a:ext cx="4111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>
                <a:solidFill>
                  <a:srgbClr val="000000"/>
                </a:solidFill>
              </a:rPr>
              <a:t>time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6376988" y="5532438"/>
          <a:ext cx="8001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419100" imgH="215900" progId="Equation.3">
                  <p:embed/>
                </p:oleObj>
              </mc:Choice>
              <mc:Fallback>
                <p:oleObj name="Équation" r:id="rId7" imgW="419100" imgH="215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8" y="5532438"/>
                        <a:ext cx="80010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228600" y="457200"/>
            <a:ext cx="2286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98301" y="280577"/>
            <a:ext cx="6989093" cy="120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  <a:tab pos="9191625" algn="l"/>
                <a:tab pos="9848850" algn="l"/>
                <a:tab pos="10506075" algn="l"/>
                <a:tab pos="11161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b="1" dirty="0">
                <a:solidFill>
                  <a:srgbClr val="FF0000"/>
                </a:solidFill>
                <a:latin typeface="Arial" charset="0"/>
              </a:rPr>
              <a:t>Formation of the protostar: the second collapse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FF"/>
                </a:solidFill>
                <a:latin typeface="Arial" charset="0"/>
              </a:rPr>
              <a:t>(Larson 69, </a:t>
            </a:r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Tohline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 82, </a:t>
            </a:r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Masunaga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 &amp; </a:t>
            </a:r>
            <a:r>
              <a:rPr lang="en-GB" sz="1800" dirty="0" err="1">
                <a:solidFill>
                  <a:srgbClr val="0000FF"/>
                </a:solidFill>
                <a:latin typeface="Arial" charset="0"/>
              </a:rPr>
              <a:t>Inutsuka</a:t>
            </a:r>
            <a:r>
              <a:rPr lang="en-GB" sz="1800" dirty="0">
                <a:solidFill>
                  <a:srgbClr val="0000FF"/>
                </a:solidFill>
                <a:latin typeface="Arial" charset="0"/>
              </a:rPr>
              <a:t> 02,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FF"/>
                </a:solidFill>
                <a:latin typeface="Arial" charset="0"/>
              </a:rPr>
              <a:t>Vaytet+2017, 2018, Bandhare+2020, Ahmad+2023)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987F7E-E20F-AE21-15AB-845F9600B26A}"/>
              </a:ext>
            </a:extLst>
          </p:cNvPr>
          <p:cNvSpPr txBox="1"/>
          <p:nvPr/>
        </p:nvSpPr>
        <p:spPr>
          <a:xfrm>
            <a:off x="143768" y="1475581"/>
            <a:ext cx="5320664" cy="635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GB" sz="1800" dirty="0">
                <a:solidFill>
                  <a:srgbClr val="000000"/>
                </a:solidFill>
                <a:latin typeface="Symbol" charset="0"/>
              </a:rPr>
              <a:t>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 &lt; 10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-13 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g cm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-3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 : 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nearly isothermal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91E6B8-EA5C-A02C-7887-D0137E7C9040}"/>
              </a:ext>
            </a:extLst>
          </p:cNvPr>
          <p:cNvSpPr txBox="1"/>
          <p:nvPr/>
        </p:nvSpPr>
        <p:spPr>
          <a:xfrm>
            <a:off x="-248" y="2411685"/>
            <a:ext cx="5320664" cy="1449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 10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-13 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g cm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-3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&lt; </a:t>
            </a:r>
            <a:r>
              <a:rPr lang="en-GB" sz="1800" dirty="0">
                <a:solidFill>
                  <a:srgbClr val="000000"/>
                </a:solidFill>
                <a:latin typeface="Symbol" charset="0"/>
              </a:rPr>
              <a:t>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 &lt; 10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-8 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g cm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-3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 :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adiabatic phase (first Larson core)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The core is in hydrostatic equilibrium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(Effective </a:t>
            </a:r>
            <a:r>
              <a:rPr lang="en-GB" sz="1800" dirty="0">
                <a:solidFill>
                  <a:srgbClr val="000000"/>
                </a:solidFill>
                <a:latin typeface="Symbol" charset="0"/>
              </a:rPr>
              <a:t>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 = 5/3 – 5/4)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.  Its mass grows by accretion.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E6E3B3-CC85-7DFA-4686-127647ED7372}"/>
              </a:ext>
            </a:extLst>
          </p:cNvPr>
          <p:cNvSpPr txBox="1"/>
          <p:nvPr/>
        </p:nvSpPr>
        <p:spPr>
          <a:xfrm>
            <a:off x="71760" y="3995861"/>
            <a:ext cx="6048672" cy="1992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- 10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-8 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g cm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-3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&lt; </a:t>
            </a:r>
            <a:r>
              <a:rPr lang="en-GB" sz="1800" dirty="0">
                <a:solidFill>
                  <a:srgbClr val="000000"/>
                </a:solidFill>
                <a:latin typeface="Symbol" charset="0"/>
              </a:rPr>
              <a:t>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 &lt; 10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-3 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g cm</a:t>
            </a:r>
            <a:r>
              <a:rPr lang="en-GB" sz="1800" baseline="33000" dirty="0">
                <a:solidFill>
                  <a:srgbClr val="000000"/>
                </a:solidFill>
                <a:latin typeface="Bitstream Vera Serif" charset="0"/>
              </a:rPr>
              <a:t>-3</a:t>
            </a: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 :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dissociation of the molecular hydrogen. The gravitational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energy is used to dissociate H</a:t>
            </a:r>
            <a:r>
              <a:rPr lang="en-GB" sz="1800" baseline="-330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(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Saumon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et al. 95) and not to heat the gas. Temperature stays nearly constant  to 2000K.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The thermal support (Effective </a:t>
            </a:r>
            <a:r>
              <a:rPr lang="en-GB" sz="1800" dirty="0">
                <a:solidFill>
                  <a:srgbClr val="000000"/>
                </a:solidFill>
                <a:latin typeface="Symbol" pitchFamily="2" charset="2"/>
                <a:cs typeface="Times New Roman" charset="0"/>
              </a:rPr>
              <a:t>g</a:t>
            </a:r>
            <a:r>
              <a:rPr lang="en-GB" sz="18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= 1.1) is not  strong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  <a:cs typeface="Times New Roman" charset="0"/>
              </a:rPr>
              <a:t>enough and the collapse restarts.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4C01A9D-F441-2DAD-863D-9F8884602ED9}"/>
              </a:ext>
            </a:extLst>
          </p:cNvPr>
          <p:cNvSpPr txBox="1"/>
          <p:nvPr/>
        </p:nvSpPr>
        <p:spPr>
          <a:xfrm>
            <a:off x="151696" y="6156101"/>
            <a:ext cx="5320664" cy="1178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-</a:t>
            </a:r>
            <a:r>
              <a:rPr lang="en-GB" sz="1800" dirty="0">
                <a:solidFill>
                  <a:srgbClr val="000000"/>
                </a:solidFill>
                <a:latin typeface="Symbol" charset="0"/>
              </a:rPr>
              <a:t> 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&gt; 10</a:t>
            </a:r>
            <a:r>
              <a:rPr lang="en-GB" sz="1800" baseline="33000" dirty="0">
                <a:solidFill>
                  <a:srgbClr val="000000"/>
                </a:solidFill>
                <a:latin typeface="Arial" charset="0"/>
              </a:rPr>
              <a:t>-3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 g cm</a:t>
            </a:r>
            <a:r>
              <a:rPr lang="en-GB" sz="1800" baseline="33000" dirty="0">
                <a:solidFill>
                  <a:srgbClr val="000000"/>
                </a:solidFill>
                <a:latin typeface="Arial" charset="0"/>
              </a:rPr>
              <a:t>-3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: all hydrogen molecules have been dissociated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dirty="0">
                <a:solidFill>
                  <a:srgbClr val="000000"/>
                </a:solidFill>
                <a:latin typeface="Arial" charset="0"/>
              </a:rPr>
              <a:t>=&gt;the gas becomes adiabatic, </a:t>
            </a:r>
          </a:p>
          <a:p>
            <a:pPr eaLnBrk="1" hangingPunct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1800" b="1" dirty="0">
                <a:solidFill>
                  <a:srgbClr val="FF0000"/>
                </a:solidFill>
                <a:latin typeface="Arial" charset="0"/>
              </a:rPr>
              <a:t>=&gt;Formation of the protostar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6F7BF1B-A5B1-3670-18F8-CA1999767395}"/>
              </a:ext>
            </a:extLst>
          </p:cNvPr>
          <p:cNvGrpSpPr/>
          <p:nvPr/>
        </p:nvGrpSpPr>
        <p:grpSpPr>
          <a:xfrm>
            <a:off x="5721399" y="1007294"/>
            <a:ext cx="4935537" cy="5364831"/>
            <a:chOff x="5616376" y="503238"/>
            <a:chExt cx="4935537" cy="5364831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868D11CE-0395-1D05-7EF3-32CA8116E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376" y="607094"/>
              <a:ext cx="4935537" cy="526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8F880FC7-81DB-A9DA-BB98-4C7E9EA29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34413" y="2684463"/>
              <a:ext cx="873125" cy="303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8000"/>
                </a:lnSpc>
                <a:buClr>
                  <a:srgbClr val="000000"/>
                </a:buClr>
                <a:buSzPct val="45000"/>
              </a:pPr>
              <a:r>
                <a:rPr lang="en-GB" sz="2000">
                  <a:solidFill>
                    <a:srgbClr val="000000"/>
                  </a:solidFill>
                  <a:latin typeface="Arial" charset="0"/>
                </a:rPr>
                <a:t>velocity</a:t>
              </a:r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93CB72A2-E3B6-344C-86E1-09513D1AE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2013" y="4057650"/>
              <a:ext cx="860425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8000"/>
                </a:lnSpc>
                <a:buClr>
                  <a:srgbClr val="000000"/>
                </a:buClr>
                <a:buSzPct val="45000"/>
              </a:pPr>
              <a:r>
                <a:rPr lang="en-GB" sz="2000">
                  <a:solidFill>
                    <a:srgbClr val="000000"/>
                  </a:solidFill>
                  <a:latin typeface="Arial" charset="0"/>
                </a:rPr>
                <a:t>Density</a:t>
              </a:r>
            </a:p>
          </p:txBody>
        </p:sp>
        <p:sp>
          <p:nvSpPr>
            <p:cNvPr id="14" name="Text Box 6">
              <a:extLst>
                <a:ext uri="{FF2B5EF4-FFF2-40B4-BE49-F238E27FC236}">
                  <a16:creationId xmlns:a16="http://schemas.microsoft.com/office/drawing/2014/main" id="{5A1D6FDB-7AD8-CBC0-45CC-5036C6492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188" y="1009650"/>
              <a:ext cx="1938337" cy="30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  <a:tab pos="1312863" algn="l"/>
                  <a:tab pos="1968500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8000"/>
                </a:lnSpc>
                <a:buClr>
                  <a:srgbClr val="000000"/>
                </a:buClr>
                <a:buSzPct val="45000"/>
              </a:pPr>
              <a:r>
                <a:rPr lang="en-GB" sz="2000">
                  <a:solidFill>
                    <a:srgbClr val="000000"/>
                  </a:solidFill>
                  <a:latin typeface="Arial" charset="0"/>
                </a:rPr>
                <a:t>Accretion shocks</a:t>
              </a:r>
            </a:p>
          </p:txBody>
        </p:sp>
        <p:sp>
          <p:nvSpPr>
            <p:cNvPr id="15" name="Line 7">
              <a:extLst>
                <a:ext uri="{FF2B5EF4-FFF2-40B4-BE49-F238E27FC236}">
                  <a16:creationId xmlns:a16="http://schemas.microsoft.com/office/drawing/2014/main" id="{D503D75D-22B9-CA4F-5882-04447693D8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56575" y="1316038"/>
              <a:ext cx="447675" cy="8747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1911C929-E926-CA24-AC33-EFB09A535E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169150" y="1295400"/>
              <a:ext cx="1106488" cy="2460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1430" tIns="45716" rIns="91430" bIns="45716"/>
            <a:lstStyle/>
            <a:p>
              <a:endParaRPr lang="en-US"/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BA1E3FD8-0D1F-CF99-F512-08921C2A41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0913" y="503238"/>
              <a:ext cx="1139736" cy="241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5638" algn="l"/>
                </a:tabLs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8000"/>
                </a:lnSpc>
                <a:buClr>
                  <a:srgbClr val="000000"/>
                </a:buClr>
                <a:buSzPct val="45000"/>
              </a:pPr>
              <a:r>
                <a:rPr lang="en-GB" sz="1600" dirty="0">
                  <a:solidFill>
                    <a:srgbClr val="0070C0"/>
                  </a:solidFill>
                  <a:latin typeface="Arial" charset="0"/>
                </a:rPr>
                <a:t>Larson 1969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770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3"/>
          <p:cNvSpPr txBox="1">
            <a:spLocks noChangeArrowheads="1"/>
          </p:cNvSpPr>
          <p:nvPr/>
        </p:nvSpPr>
        <p:spPr bwMode="auto">
          <a:xfrm>
            <a:off x="1611313" y="802530"/>
            <a:ext cx="67056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Three simple facts about  gravity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Jeans mass and length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Equilibrium solutions and stability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Collapse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Magnetized collapse and formation of discs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99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Text Box 2"/>
          <p:cNvSpPr txBox="1">
            <a:spLocks noChangeArrowheads="1"/>
          </p:cNvSpPr>
          <p:nvPr/>
        </p:nvSpPr>
        <p:spPr bwMode="auto">
          <a:xfrm>
            <a:off x="420688" y="168275"/>
            <a:ext cx="8147050" cy="770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2813"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1pPr>
            <a:lvl2pPr marL="37931725" indent="-37474525" defTabSz="912813"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b="1" dirty="0">
                <a:solidFill>
                  <a:srgbClr val="000000"/>
                </a:solidFill>
              </a:rPr>
              <a:t>Thermal Support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dirty="0">
                <a:solidFill>
                  <a:srgbClr val="000000"/>
                </a:solidFill>
              </a:rPr>
              <a:t>Consider a cloud of initial radius R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 dirty="0">
                <a:solidFill>
                  <a:srgbClr val="FF0000"/>
                </a:solidFill>
              </a:rPr>
              <a:t>If </a:t>
            </a:r>
            <a:r>
              <a:rPr lang="en-GB" sz="2000" b="1" dirty="0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  <a:r>
              <a:rPr lang="en-GB" sz="2000" b="1" dirty="0">
                <a:solidFill>
                  <a:srgbClr val="FF0000"/>
                </a:solidFill>
              </a:rPr>
              <a:t>&lt;4/3, when R decreases, </a:t>
            </a:r>
            <a:r>
              <a:rPr lang="en-GB" sz="2000" b="1" dirty="0" err="1">
                <a:solidFill>
                  <a:srgbClr val="FF0000"/>
                </a:solidFill>
              </a:rPr>
              <a:t>Etherm</a:t>
            </a:r>
            <a:r>
              <a:rPr lang="en-GB" sz="2000" b="1" dirty="0">
                <a:solidFill>
                  <a:srgbClr val="FF0000"/>
                </a:solidFill>
              </a:rPr>
              <a:t>/</a:t>
            </a:r>
            <a:r>
              <a:rPr lang="en-GB" sz="2000" b="1" dirty="0" err="1">
                <a:solidFill>
                  <a:srgbClr val="FF0000"/>
                </a:solidFill>
              </a:rPr>
              <a:t>Egrav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 dirty="0">
                <a:solidFill>
                  <a:srgbClr val="FF0000"/>
                </a:solidFill>
              </a:rPr>
              <a:t>decreases: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200" b="1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200" b="1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200" b="1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b="1" dirty="0">
                <a:solidFill>
                  <a:srgbClr val="000000"/>
                </a:solidFill>
              </a:rPr>
              <a:t>Centrifugal Support and Angular Momentum Conservation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b="1" dirty="0">
              <a:solidFill>
                <a:srgbClr val="9966CC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 dirty="0">
                <a:solidFill>
                  <a:srgbClr val="FF0000"/>
                </a:solidFill>
              </a:rPr>
              <a:t>When R decreases, </a:t>
            </a:r>
            <a:r>
              <a:rPr lang="en-GB" sz="2000" b="1" dirty="0" err="1">
                <a:solidFill>
                  <a:srgbClr val="FF0000"/>
                </a:solidFill>
              </a:rPr>
              <a:t>Erot</a:t>
            </a:r>
            <a:r>
              <a:rPr lang="en-GB" sz="2000" b="1" dirty="0">
                <a:solidFill>
                  <a:srgbClr val="FF0000"/>
                </a:solidFill>
              </a:rPr>
              <a:t>/</a:t>
            </a:r>
            <a:r>
              <a:rPr lang="en-GB" sz="2000" b="1" dirty="0" err="1">
                <a:solidFill>
                  <a:srgbClr val="FF0000"/>
                </a:solidFill>
              </a:rPr>
              <a:t>Egrav</a:t>
            </a:r>
            <a:r>
              <a:rPr lang="en-GB" sz="2000" b="1" dirty="0">
                <a:solidFill>
                  <a:srgbClr val="FF0000"/>
                </a:solidFill>
              </a:rPr>
              <a:t> increases: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b="1" dirty="0">
                <a:solidFill>
                  <a:srgbClr val="000000"/>
                </a:solidFill>
              </a:rPr>
              <a:t>Magnetic Support and Flux Conservation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 dirty="0">
                <a:solidFill>
                  <a:srgbClr val="FF0000"/>
                </a:solidFill>
              </a:rPr>
              <a:t>When R decreases, </a:t>
            </a:r>
            <a:r>
              <a:rPr lang="en-GB" sz="2000" b="1" dirty="0" err="1">
                <a:solidFill>
                  <a:srgbClr val="FF0000"/>
                </a:solidFill>
              </a:rPr>
              <a:t>Emag</a:t>
            </a:r>
            <a:r>
              <a:rPr lang="en-GB" sz="2000" b="1" dirty="0">
                <a:solidFill>
                  <a:srgbClr val="FF0000"/>
                </a:solidFill>
              </a:rPr>
              <a:t>/</a:t>
            </a:r>
            <a:r>
              <a:rPr lang="en-GB" sz="2000" b="1" dirty="0" err="1">
                <a:solidFill>
                  <a:srgbClr val="FF0000"/>
                </a:solidFill>
              </a:rPr>
              <a:t>Egrav</a:t>
            </a:r>
            <a:r>
              <a:rPr lang="en-GB" sz="2000" b="1" dirty="0">
                <a:solidFill>
                  <a:srgbClr val="FF0000"/>
                </a:solidFill>
              </a:rPr>
              <a:t> is constant: </a:t>
            </a:r>
          </a:p>
          <a:p>
            <a:r>
              <a:rPr lang="fr-FR" sz="2200" dirty="0" err="1"/>
              <a:t>Typically</a:t>
            </a:r>
            <a:r>
              <a:rPr lang="fr-FR" sz="2200" dirty="0"/>
              <a:t> one </a:t>
            </a:r>
            <a:r>
              <a:rPr lang="fr-FR" sz="2200" dirty="0" err="1"/>
              <a:t>infers</a:t>
            </a:r>
            <a:r>
              <a:rPr lang="fr-FR" sz="2200" dirty="0"/>
              <a:t> </a:t>
            </a:r>
            <a:r>
              <a:rPr lang="fr-FR" sz="2200" dirty="0">
                <a:latin typeface="Symbol" charset="0"/>
                <a:sym typeface="Symbol" charset="0"/>
              </a:rPr>
              <a:t></a:t>
            </a:r>
            <a:r>
              <a:rPr lang="fr-FR" sz="2200" dirty="0"/>
              <a:t>=(M/</a:t>
            </a:r>
            <a:r>
              <a:rPr lang="fr-FR" sz="2200" dirty="0">
                <a:latin typeface="Symbol" charset="0"/>
                <a:cs typeface="Symbol" charset="0"/>
              </a:rPr>
              <a:t>f)/</a:t>
            </a:r>
            <a:r>
              <a:rPr lang="fr-FR" sz="2200" dirty="0"/>
              <a:t>(M/</a:t>
            </a:r>
            <a:r>
              <a:rPr lang="fr-FR" sz="2200" dirty="0">
                <a:latin typeface="Symbol" charset="0"/>
                <a:cs typeface="Symbol" charset="0"/>
              </a:rPr>
              <a:t>f)</a:t>
            </a:r>
            <a:r>
              <a:rPr lang="fr-FR" sz="2200" baseline="-25000" dirty="0">
                <a:cs typeface="Symbol" charset="0"/>
              </a:rPr>
              <a:t>c</a:t>
            </a:r>
            <a:r>
              <a:rPr lang="fr-FR" sz="2200" dirty="0"/>
              <a:t>=1-4</a:t>
            </a:r>
          </a:p>
          <a:p>
            <a:r>
              <a:rPr lang="fr-FR" sz="1800" dirty="0"/>
              <a:t>(</a:t>
            </a:r>
            <a:r>
              <a:rPr lang="fr-FR" sz="1800" dirty="0" err="1"/>
              <a:t>Crutcher</a:t>
            </a:r>
            <a:r>
              <a:rPr lang="fr-FR" sz="1800" dirty="0"/>
              <a:t> et al. 1999, 2004)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6804025" y="3276600"/>
          <a:ext cx="266065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1168400" imgH="215900" progId="Equation.3">
                  <p:embed/>
                </p:oleObj>
              </mc:Choice>
              <mc:Fallback>
                <p:oleObj name="Équation" r:id="rId3" imgW="1168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276600"/>
                        <a:ext cx="266065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6469063" y="3863975"/>
          <a:ext cx="2947987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1295400" imgH="444500" progId="Equation.3">
                  <p:embed/>
                </p:oleObj>
              </mc:Choice>
              <mc:Fallback>
                <p:oleObj name="Équation" r:id="rId5" imgW="1295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9063" y="3863975"/>
                        <a:ext cx="2947987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7243763" y="5543550"/>
          <a:ext cx="14081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520700" imgH="203200" progId="Equation.3">
                  <p:embed/>
                </p:oleObj>
              </mc:Choice>
              <mc:Fallback>
                <p:oleObj name="Équation" r:id="rId7" imgW="520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3763" y="5543550"/>
                        <a:ext cx="1408112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6216650" y="6061075"/>
          <a:ext cx="3695700" cy="107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9" imgW="1524000" imgH="444500" progId="Equation.3">
                  <p:embed/>
                </p:oleObj>
              </mc:Choice>
              <mc:Fallback>
                <p:oleObj name="Équation" r:id="rId9" imgW="1524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6650" y="6061075"/>
                        <a:ext cx="3695700" cy="107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6"/>
          <p:cNvGraphicFramePr>
            <a:graphicFrameLocks noChangeAspect="1"/>
          </p:cNvGraphicFramePr>
          <p:nvPr/>
        </p:nvGraphicFramePr>
        <p:xfrm>
          <a:off x="5649913" y="944563"/>
          <a:ext cx="44196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93900" imgH="419100" progId="Equation.3">
                  <p:embed/>
                </p:oleObj>
              </mc:Choice>
              <mc:Fallback>
                <p:oleObj name="Equation" r:id="rId11" imgW="19939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9913" y="944563"/>
                        <a:ext cx="441960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10744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ZoneTexte 1"/>
          <p:cNvSpPr txBox="1">
            <a:spLocks noChangeArrowheads="1"/>
          </p:cNvSpPr>
          <p:nvPr/>
        </p:nvSpPr>
        <p:spPr bwMode="auto">
          <a:xfrm>
            <a:off x="2880113" y="35421"/>
            <a:ext cx="46086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momentum equation</a:t>
            </a:r>
          </a:p>
        </p:txBody>
      </p:sp>
      <p:sp>
        <p:nvSpPr>
          <p:cNvPr id="48134" name="ZoneTexte 2"/>
          <p:cNvSpPr txBox="1">
            <a:spLocks noChangeArrowheads="1"/>
          </p:cNvSpPr>
          <p:nvPr/>
        </p:nvSpPr>
        <p:spPr bwMode="auto">
          <a:xfrm>
            <a:off x="303765" y="803527"/>
            <a:ext cx="8639545" cy="7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205" dirty="0">
                <a:latin typeface="Calibri" panose="020F0502020204030204" pitchFamily="34" charset="0"/>
                <a:cs typeface="Calibri" panose="020F0502020204030204" pitchFamily="34" charset="0"/>
              </a:rPr>
              <a:t>We need an equation to describe how angular momentum is transported.</a:t>
            </a:r>
          </a:p>
          <a:p>
            <a:pPr eaLnBrk="1" hangingPunct="1"/>
            <a:r>
              <a:rPr lang="en-GB" sz="2205" dirty="0">
                <a:latin typeface="Calibri" panose="020F0502020204030204" pitchFamily="34" charset="0"/>
                <a:cs typeface="Calibri" panose="020F0502020204030204" pitchFamily="34" charset="0"/>
              </a:rPr>
              <a:t>Let us start with the azimuthal component of Euler equation.</a:t>
            </a:r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162887" y="1820127"/>
          <a:ext cx="6965719" cy="983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2" imgW="3060700" imgH="431800" progId="Equation.3">
                  <p:embed/>
                </p:oleObj>
              </mc:Choice>
              <mc:Fallback>
                <p:oleObj name="Équation" r:id="rId2" imgW="3060700" imgH="431800" progId="Equation.3">
                  <p:embed/>
                  <p:pic>
                    <p:nvPicPr>
                      <p:cNvPr id="481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887" y="1820127"/>
                        <a:ext cx="6965719" cy="9833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r 8"/>
          <p:cNvGrpSpPr>
            <a:grpSpLocks/>
          </p:cNvGrpSpPr>
          <p:nvPr/>
        </p:nvGrpSpPr>
        <p:grpSpPr bwMode="auto">
          <a:xfrm>
            <a:off x="90296" y="2903217"/>
            <a:ext cx="9406036" cy="1665753"/>
            <a:chOff x="81040" y="2634440"/>
            <a:chExt cx="8533927" cy="1510523"/>
          </a:xfrm>
        </p:grpSpPr>
        <p:sp>
          <p:nvSpPr>
            <p:cNvPr id="48138" name="ZoneTexte 4"/>
            <p:cNvSpPr txBox="1">
              <a:spLocks noChangeArrowheads="1"/>
            </p:cNvSpPr>
            <p:nvPr/>
          </p:nvSpPr>
          <p:spPr bwMode="auto">
            <a:xfrm>
              <a:off x="81040" y="2634440"/>
              <a:ext cx="8533927" cy="39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205" dirty="0">
                  <a:latin typeface="Calibri" panose="020F0502020204030204" pitchFamily="34" charset="0"/>
                  <a:cs typeface="Calibri" panose="020F0502020204030204" pitchFamily="34" charset="0"/>
                </a:rPr>
                <a:t>Let us multiply it by r and combine it with continuity equation, we can show that</a:t>
              </a:r>
            </a:p>
          </p:txBody>
        </p:sp>
        <p:graphicFrame>
          <p:nvGraphicFramePr>
            <p:cNvPr id="48132" name="Object 4"/>
            <p:cNvGraphicFramePr>
              <a:graphicFrameLocks noChangeAspect="1"/>
            </p:cNvGraphicFramePr>
            <p:nvPr/>
          </p:nvGraphicFramePr>
          <p:xfrm>
            <a:off x="2184400" y="3148013"/>
            <a:ext cx="4011613" cy="996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1943100" imgH="482600" progId="Equation.3">
                    <p:embed/>
                  </p:oleObj>
                </mc:Choice>
                <mc:Fallback>
                  <p:oleObj name="Équation" r:id="rId4" imgW="1943100" imgH="482600" progId="Equation.3">
                    <p:embed/>
                    <p:pic>
                      <p:nvPicPr>
                        <p:cNvPr id="48132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4400" y="3148013"/>
                          <a:ext cx="4011613" cy="996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er 9"/>
          <p:cNvGrpSpPr>
            <a:grpSpLocks/>
          </p:cNvGrpSpPr>
          <p:nvPr/>
        </p:nvGrpSpPr>
        <p:grpSpPr bwMode="auto">
          <a:xfrm>
            <a:off x="728952" y="4192777"/>
            <a:ext cx="8501045" cy="3377001"/>
            <a:chOff x="660400" y="3803650"/>
            <a:chExt cx="7712727" cy="3063875"/>
          </a:xfrm>
        </p:grpSpPr>
        <p:sp>
          <p:nvSpPr>
            <p:cNvPr id="48137" name="ZoneTexte 6"/>
            <p:cNvSpPr txBox="1">
              <a:spLocks noChangeArrowheads="1"/>
            </p:cNvSpPr>
            <p:nvPr/>
          </p:nvSpPr>
          <p:spPr bwMode="auto">
            <a:xfrm>
              <a:off x="660400" y="3803650"/>
              <a:ext cx="7712727" cy="1930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205" dirty="0"/>
                <a:t>Angular momentum can be transported radially by a flux of matter.</a:t>
              </a:r>
            </a:p>
            <a:p>
              <a:pPr eaLnBrk="1" hangingPunct="1"/>
              <a:endParaRPr lang="en-GB" sz="2205" dirty="0"/>
            </a:p>
            <a:p>
              <a:pPr eaLnBrk="1" hangingPunct="1"/>
              <a:endParaRPr lang="en-GB" sz="2205" dirty="0"/>
            </a:p>
            <a:p>
              <a:pPr eaLnBrk="1" hangingPunct="1"/>
              <a:r>
                <a:rPr lang="en-GB" sz="2205" dirty="0"/>
                <a:t>Introducing the Lorentz force, it can be shown (using </a:t>
              </a:r>
              <a:r>
                <a:rPr lang="en-GB" sz="2205" dirty="0" err="1"/>
                <a:t>divB</a:t>
              </a:r>
              <a:r>
                <a:rPr lang="en-GB" sz="2205" dirty="0"/>
                <a:t>=0) that  </a:t>
              </a:r>
            </a:p>
            <a:p>
              <a:pPr eaLnBrk="1" hangingPunct="1"/>
              <a:endParaRPr lang="en-GB" sz="2205" dirty="0"/>
            </a:p>
            <a:p>
              <a:pPr eaLnBrk="1" hangingPunct="1"/>
              <a:endParaRPr lang="en-GB" sz="2205" dirty="0"/>
            </a:p>
          </p:txBody>
        </p:sp>
        <p:graphicFrame>
          <p:nvGraphicFramePr>
            <p:cNvPr id="48131" name="Object 3"/>
            <p:cNvGraphicFramePr>
              <a:graphicFrameLocks noChangeAspect="1"/>
            </p:cNvGraphicFramePr>
            <p:nvPr/>
          </p:nvGraphicFramePr>
          <p:xfrm>
            <a:off x="938213" y="5399088"/>
            <a:ext cx="5953125" cy="1468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882900" imgH="711200" progId="Equation.3">
                    <p:embed/>
                  </p:oleObj>
                </mc:Choice>
                <mc:Fallback>
                  <p:oleObj name="Equation" r:id="rId6" imgW="2882900" imgH="711200" progId="Equation.3">
                    <p:embed/>
                    <p:pic>
                      <p:nvPicPr>
                        <p:cNvPr id="4813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8213" y="5399088"/>
                          <a:ext cx="5953125" cy="1468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C953F208-BFB8-854F-B3A2-5927B6FD2B2B}"/>
              </a:ext>
            </a:extLst>
          </p:cNvPr>
          <p:cNvSpPr txBox="1"/>
          <p:nvPr/>
        </p:nvSpPr>
        <p:spPr>
          <a:xfrm rot="2335266">
            <a:off x="7605020" y="620081"/>
            <a:ext cx="2902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More </a:t>
            </a:r>
            <a:r>
              <a:rPr lang="fr-FR" sz="3200" b="1" dirty="0" err="1"/>
              <a:t>advanced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30514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546506" y="1406940"/>
          <a:ext cx="8901868" cy="376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2" imgW="3911600" imgH="1651000" progId="Equation.3">
                  <p:embed/>
                </p:oleObj>
              </mc:Choice>
              <mc:Fallback>
                <p:oleObj name="Équation" r:id="rId2" imgW="3911600" imgH="1651000" progId="Equation.3">
                  <p:embed/>
                  <p:pic>
                    <p:nvPicPr>
                      <p:cNvPr id="491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506" y="1406940"/>
                        <a:ext cx="8901868" cy="376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ZoneTexte 10"/>
          <p:cNvSpPr txBox="1">
            <a:spLocks noChangeArrowheads="1"/>
          </p:cNvSpPr>
          <p:nvPr/>
        </p:nvSpPr>
        <p:spPr bwMode="auto">
          <a:xfrm>
            <a:off x="3290388" y="822465"/>
            <a:ext cx="3616567" cy="4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205">
                <a:solidFill>
                  <a:schemeClr val="bg2"/>
                </a:solidFill>
              </a:rPr>
              <a:t>Now let us consider gravity.</a:t>
            </a:r>
          </a:p>
        </p:txBody>
      </p:sp>
      <p:grpSp>
        <p:nvGrpSpPr>
          <p:cNvPr id="2" name="Grouper 14"/>
          <p:cNvGrpSpPr>
            <a:grpSpLocks/>
          </p:cNvGrpSpPr>
          <p:nvPr/>
        </p:nvGrpSpPr>
        <p:grpSpPr bwMode="auto">
          <a:xfrm>
            <a:off x="557005" y="5374020"/>
            <a:ext cx="8557132" cy="2222404"/>
            <a:chOff x="504825" y="4874787"/>
            <a:chExt cx="7762875" cy="2016551"/>
          </a:xfrm>
        </p:grpSpPr>
        <p:graphicFrame>
          <p:nvGraphicFramePr>
            <p:cNvPr id="49155" name="Object 3"/>
            <p:cNvGraphicFramePr>
              <a:graphicFrameLocks noChangeAspect="1"/>
            </p:cNvGraphicFramePr>
            <p:nvPr/>
          </p:nvGraphicFramePr>
          <p:xfrm>
            <a:off x="504825" y="5422590"/>
            <a:ext cx="7762875" cy="14687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3759200" imgH="711200" progId="Equation.3">
                    <p:embed/>
                  </p:oleObj>
                </mc:Choice>
                <mc:Fallback>
                  <p:oleObj name="Equation" r:id="rId4" imgW="3759200" imgH="711200" progId="Equation.3">
                    <p:embed/>
                    <p:pic>
                      <p:nvPicPr>
                        <p:cNvPr id="4915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4825" y="5422590"/>
                          <a:ext cx="7762875" cy="14687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159" name="ZoneTexte 11"/>
            <p:cNvSpPr txBox="1">
              <a:spLocks noChangeArrowheads="1"/>
            </p:cNvSpPr>
            <p:nvPr/>
          </p:nvSpPr>
          <p:spPr bwMode="auto">
            <a:xfrm>
              <a:off x="1489533" y="4874787"/>
              <a:ext cx="3043963" cy="391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2205">
                  <a:solidFill>
                    <a:schemeClr val="bg2"/>
                  </a:solidFill>
                </a:rPr>
                <a:t>From which we finally get</a:t>
              </a:r>
            </a:p>
          </p:txBody>
        </p:sp>
        <p:sp>
          <p:nvSpPr>
            <p:cNvPr id="49160" name="ZoneTexte 13"/>
            <p:cNvSpPr txBox="1">
              <a:spLocks noChangeArrowheads="1"/>
            </p:cNvSpPr>
            <p:nvPr/>
          </p:nvSpPr>
          <p:spPr bwMode="auto">
            <a:xfrm>
              <a:off x="1539875" y="6477000"/>
              <a:ext cx="3893225" cy="360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984">
                  <a:solidFill>
                    <a:schemeClr val="bg2"/>
                  </a:solidFill>
                </a:rPr>
                <a:t>Note the symmetry between g and B</a:t>
              </a:r>
            </a:p>
          </p:txBody>
        </p:sp>
      </p:grpSp>
      <p:sp>
        <p:nvSpPr>
          <p:cNvPr id="8" name="ZoneTexte 1">
            <a:extLst>
              <a:ext uri="{FF2B5EF4-FFF2-40B4-BE49-F238E27FC236}">
                <a16:creationId xmlns:a16="http://schemas.microsoft.com/office/drawing/2014/main" id="{37D6C128-339B-8012-CEF7-5714AEAAF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113" y="35815"/>
            <a:ext cx="4680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momentum equation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0776A1A-706E-78E5-5CFD-EB2A5E137E3F}"/>
              </a:ext>
            </a:extLst>
          </p:cNvPr>
          <p:cNvSpPr txBox="1"/>
          <p:nvPr/>
        </p:nvSpPr>
        <p:spPr>
          <a:xfrm rot="2335266">
            <a:off x="7601992" y="628651"/>
            <a:ext cx="2929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More </a:t>
            </a:r>
            <a:r>
              <a:rPr lang="fr-FR" sz="3200" b="1" dirty="0" err="1"/>
              <a:t>advanced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9522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EC5C6E-5827-2D82-E9D2-53CFF30587B5}"/>
              </a:ext>
            </a:extLst>
          </p:cNvPr>
          <p:cNvSpPr txBox="1"/>
          <p:nvPr/>
        </p:nvSpPr>
        <p:spPr>
          <a:xfrm>
            <a:off x="2462771" y="437852"/>
            <a:ext cx="484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Three</a:t>
            </a:r>
            <a:r>
              <a:rPr lang="fr-FR" b="1" dirty="0">
                <a:solidFill>
                  <a:srgbClr val="FF0000"/>
                </a:solidFill>
              </a:rPr>
              <a:t> simple </a:t>
            </a:r>
            <a:r>
              <a:rPr lang="fr-FR" b="1" dirty="0" err="1">
                <a:solidFill>
                  <a:srgbClr val="FF0000"/>
                </a:solidFill>
              </a:rPr>
              <a:t>facts</a:t>
            </a:r>
            <a:r>
              <a:rPr lang="fr-FR" b="1" dirty="0">
                <a:solidFill>
                  <a:srgbClr val="FF0000"/>
                </a:solidFill>
              </a:rPr>
              <a:t> about </a:t>
            </a:r>
            <a:r>
              <a:rPr lang="fr-FR" b="1" dirty="0" err="1">
                <a:solidFill>
                  <a:srgbClr val="FF0000"/>
                </a:solidFill>
              </a:rPr>
              <a:t>gravity</a:t>
            </a:r>
            <a:r>
              <a:rPr lang="fr-FR" b="1" dirty="0">
                <a:solidFill>
                  <a:srgbClr val="FF0000"/>
                </a:solidFill>
              </a:rPr>
              <a:t> - 1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25A91D-13AA-AEDB-7806-2A9A454C16A2}"/>
              </a:ext>
            </a:extLst>
          </p:cNvPr>
          <p:cNvSpPr txBox="1"/>
          <p:nvPr/>
        </p:nvSpPr>
        <p:spPr>
          <a:xfrm>
            <a:off x="2232000" y="1835621"/>
            <a:ext cx="5104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Gravity </a:t>
            </a:r>
            <a:r>
              <a:rPr lang="fr-FR" dirty="0" err="1"/>
              <a:t>does</a:t>
            </a:r>
            <a:r>
              <a:rPr lang="fr-FR" dirty="0"/>
              <a:t> </a:t>
            </a:r>
            <a:r>
              <a:rPr lang="fr-FR" b="1" dirty="0"/>
              <a:t>not</a:t>
            </a:r>
            <a:r>
              <a:rPr lang="fr-FR" dirty="0"/>
              <a:t> tend to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sphere</a:t>
            </a:r>
            <a:endParaRPr lang="fr-FR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5B543B2-E494-EE90-8817-04840A209874}"/>
              </a:ext>
            </a:extLst>
          </p:cNvPr>
          <p:cNvGrpSpPr/>
          <p:nvPr/>
        </p:nvGrpSpPr>
        <p:grpSpPr>
          <a:xfrm>
            <a:off x="791840" y="2915741"/>
            <a:ext cx="7452555" cy="4248472"/>
            <a:chOff x="791840" y="2915741"/>
            <a:chExt cx="7452555" cy="424847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FCC18D8-C86A-F4B2-42B6-99E487E144CE}"/>
                </a:ext>
              </a:extLst>
            </p:cNvPr>
            <p:cNvSpPr txBox="1"/>
            <p:nvPr/>
          </p:nvSpPr>
          <p:spPr>
            <a:xfrm>
              <a:off x="791840" y="2915741"/>
              <a:ext cx="66992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Gravity amplifies anisotropies</a:t>
              </a:r>
            </a:p>
            <a:p>
              <a:r>
                <a:rPr lang="fr-FR" dirty="0"/>
                <a:t>=&gt; </a:t>
              </a:r>
              <a:r>
                <a:rPr lang="fr-FR" dirty="0" err="1"/>
                <a:t>gravitational</a:t>
              </a:r>
              <a:r>
                <a:rPr lang="fr-FR" dirty="0"/>
                <a:t> force </a:t>
              </a:r>
              <a:r>
                <a:rPr lang="fr-FR" dirty="0" err="1"/>
                <a:t>is</a:t>
              </a:r>
              <a:r>
                <a:rPr lang="fr-FR" dirty="0"/>
                <a:t> the </a:t>
              </a:r>
              <a:r>
                <a:rPr lang="fr-FR" i="1" dirty="0"/>
                <a:t>gradient</a:t>
              </a:r>
              <a:r>
                <a:rPr lang="fr-FR" dirty="0"/>
                <a:t> of a </a:t>
              </a:r>
              <a:r>
                <a:rPr lang="fr-FR" dirty="0" err="1"/>
                <a:t>potential</a:t>
              </a:r>
              <a:r>
                <a:rPr lang="fr-FR" dirty="0"/>
                <a:t> 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30C9595-FC4A-E291-12B5-BC5115541177}"/>
                </a:ext>
              </a:extLst>
            </p:cNvPr>
            <p:cNvSpPr/>
            <p:nvPr/>
          </p:nvSpPr>
          <p:spPr bwMode="auto">
            <a:xfrm>
              <a:off x="2087984" y="4859957"/>
              <a:ext cx="4896544" cy="936104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dirty="0">
                <a:ln>
                  <a:noFill/>
                </a:ln>
                <a:effectLst/>
                <a:latin typeface="Times New Roman" charset="0"/>
              </a:endParaRP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A743BFF3-73C5-4BA2-EBB4-7E18D2BD324F}"/>
                </a:ext>
              </a:extLst>
            </p:cNvPr>
            <p:cNvCxnSpPr>
              <a:stCxn id="8" idx="0"/>
            </p:cNvCxnSpPr>
            <p:nvPr/>
          </p:nvCxnSpPr>
          <p:spPr bwMode="auto">
            <a:xfrm>
              <a:off x="4536256" y="4859957"/>
              <a:ext cx="0" cy="576064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63C89E09-6520-C875-337C-9C376B9004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07792" y="5292005"/>
              <a:ext cx="368424" cy="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FCEF821-348D-4919-169E-4D17AE575A63}"/>
                </a:ext>
              </a:extLst>
            </p:cNvPr>
            <p:cNvSpPr txBox="1"/>
            <p:nvPr/>
          </p:nvSpPr>
          <p:spPr>
            <a:xfrm>
              <a:off x="863848" y="6702548"/>
              <a:ext cx="7380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Gravity tends to </a:t>
              </a:r>
              <a:r>
                <a:rPr lang="fr-FR" dirty="0" err="1"/>
                <a:t>produce</a:t>
              </a:r>
              <a:r>
                <a:rPr lang="fr-FR" dirty="0"/>
                <a:t> filaments and </a:t>
              </a:r>
              <a:r>
                <a:rPr lang="fr-FR" dirty="0" err="1"/>
                <a:t>sheets</a:t>
              </a:r>
              <a:r>
                <a:rPr lang="fr-FR" dirty="0"/>
                <a:t> </a:t>
              </a:r>
              <a:r>
                <a:rPr lang="fr-FR" sz="1800" dirty="0">
                  <a:solidFill>
                    <a:srgbClr val="0070C0"/>
                  </a:solidFill>
                </a:rPr>
                <a:t>(Lin et al. 1965)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0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8"/>
          <p:cNvSpPr txBox="1">
            <a:spLocks noChangeArrowheads="1"/>
          </p:cNvSpPr>
          <p:nvPr/>
        </p:nvSpPr>
        <p:spPr bwMode="auto">
          <a:xfrm>
            <a:off x="217014" y="1193448"/>
            <a:ext cx="921580" cy="8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Times New Roman" charset="0"/>
              </a:rPr>
              <a:t>XY</a:t>
            </a:r>
          </a:p>
          <a:p>
            <a:r>
              <a:rPr lang="fr-FR">
                <a:latin typeface="Times New Roman" charset="0"/>
              </a:rPr>
              <a:t>hydro</a:t>
            </a:r>
          </a:p>
        </p:txBody>
      </p:sp>
      <p:sp>
        <p:nvSpPr>
          <p:cNvPr id="56322" name="Text Box 9"/>
          <p:cNvSpPr txBox="1">
            <a:spLocks noChangeArrowheads="1"/>
          </p:cNvSpPr>
          <p:nvPr/>
        </p:nvSpPr>
        <p:spPr bwMode="auto">
          <a:xfrm>
            <a:off x="217014" y="4451809"/>
            <a:ext cx="921680" cy="84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latin typeface="Times New Roman" charset="0"/>
              </a:rPr>
              <a:t>XZ</a:t>
            </a:r>
          </a:p>
          <a:p>
            <a:r>
              <a:rPr lang="fr-FR" dirty="0">
                <a:latin typeface="Times New Roman" charset="0"/>
              </a:rPr>
              <a:t>hydro</a:t>
            </a:r>
          </a:p>
        </p:txBody>
      </p:sp>
      <p:sp>
        <p:nvSpPr>
          <p:cNvPr id="56323" name="Text Box 10"/>
          <p:cNvSpPr txBox="1">
            <a:spLocks noChangeArrowheads="1"/>
          </p:cNvSpPr>
          <p:nvPr/>
        </p:nvSpPr>
        <p:spPr bwMode="auto">
          <a:xfrm>
            <a:off x="5668603" y="1259946"/>
            <a:ext cx="921730" cy="120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Times New Roman" charset="0"/>
              </a:rPr>
              <a:t>XY</a:t>
            </a:r>
          </a:p>
          <a:p>
            <a:r>
              <a:rPr lang="fr-FR">
                <a:latin typeface="Times New Roman" charset="0"/>
              </a:rPr>
              <a:t>MHD</a:t>
            </a:r>
          </a:p>
          <a:p>
            <a:r>
              <a:rPr lang="fr-FR">
                <a:latin typeface="Symbol" charset="0"/>
                <a:sym typeface="Symbol" charset="0"/>
              </a:rPr>
              <a:t></a:t>
            </a:r>
            <a:r>
              <a:rPr lang="fr-FR">
                <a:latin typeface="Times New Roman" charset="0"/>
              </a:rPr>
              <a:t>=2</a:t>
            </a:r>
          </a:p>
        </p:txBody>
      </p:sp>
      <p:sp>
        <p:nvSpPr>
          <p:cNvPr id="56324" name="Text Box 11"/>
          <p:cNvSpPr txBox="1">
            <a:spLocks noChangeArrowheads="1"/>
          </p:cNvSpPr>
          <p:nvPr/>
        </p:nvSpPr>
        <p:spPr bwMode="auto">
          <a:xfrm>
            <a:off x="5752608" y="4570804"/>
            <a:ext cx="921730" cy="120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>
                <a:latin typeface="Times New Roman" charset="0"/>
              </a:rPr>
              <a:t>XZ</a:t>
            </a:r>
          </a:p>
          <a:p>
            <a:r>
              <a:rPr lang="fr-FR">
                <a:latin typeface="Times New Roman" charset="0"/>
              </a:rPr>
              <a:t>MHD</a:t>
            </a:r>
          </a:p>
          <a:p>
            <a:r>
              <a:rPr lang="fr-FR">
                <a:latin typeface="Symbol" charset="0"/>
                <a:sym typeface="Symbol" charset="0"/>
              </a:rPr>
              <a:t></a:t>
            </a:r>
            <a:r>
              <a:rPr lang="fr-FR">
                <a:latin typeface="Times New Roman" charset="0"/>
              </a:rPr>
              <a:t>=2</a:t>
            </a:r>
          </a:p>
        </p:txBody>
      </p:sp>
      <p:sp>
        <p:nvSpPr>
          <p:cNvPr id="56325" name="Line 20"/>
          <p:cNvSpPr>
            <a:spLocks noChangeShapeType="1"/>
          </p:cNvSpPr>
          <p:nvPr/>
        </p:nvSpPr>
        <p:spPr bwMode="auto">
          <a:xfrm flipH="1">
            <a:off x="7140443" y="1091953"/>
            <a:ext cx="22681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56326" name="Text Box 21"/>
          <p:cNvSpPr txBox="1">
            <a:spLocks noChangeArrowheads="1"/>
          </p:cNvSpPr>
          <p:nvPr/>
        </p:nvSpPr>
        <p:spPr bwMode="auto">
          <a:xfrm>
            <a:off x="7200552" y="572433"/>
            <a:ext cx="2079950" cy="47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dirty="0">
                <a:latin typeface="Times New Roman" charset="0"/>
              </a:rPr>
              <a:t>~30 light </a:t>
            </a:r>
            <a:r>
              <a:rPr lang="fr-FR" dirty="0" err="1">
                <a:latin typeface="Times New Roman" charset="0"/>
              </a:rPr>
              <a:t>hours</a:t>
            </a:r>
            <a:endParaRPr lang="fr-FR" dirty="0">
              <a:latin typeface="Times New Roman" charset="0"/>
            </a:endParaRPr>
          </a:p>
        </p:txBody>
      </p:sp>
      <p:sp>
        <p:nvSpPr>
          <p:cNvPr id="56327" name="ZoneTexte 11"/>
          <p:cNvSpPr txBox="1">
            <a:spLocks noChangeArrowheads="1"/>
          </p:cNvSpPr>
          <p:nvPr/>
        </p:nvSpPr>
        <p:spPr bwMode="auto">
          <a:xfrm>
            <a:off x="1367904" y="35421"/>
            <a:ext cx="8002495" cy="53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800" b="1" dirty="0">
                <a:solidFill>
                  <a:srgbClr val="FF0000"/>
                </a:solidFill>
                <a:latin typeface="Times New Roman" charset="0"/>
              </a:rPr>
              <a:t>Zoom into the central part of a collapse calculation</a:t>
            </a:r>
            <a:endParaRPr lang="en-GB" sz="2800" dirty="0">
              <a:latin typeface="Times New Roman" charset="0"/>
            </a:endParaRPr>
          </a:p>
        </p:txBody>
      </p:sp>
      <p:cxnSp>
        <p:nvCxnSpPr>
          <p:cNvPr id="56328" name="Connecteur droit avec flèche 13"/>
          <p:cNvCxnSpPr>
            <a:cxnSpLocks noChangeShapeType="1"/>
          </p:cNvCxnSpPr>
          <p:nvPr/>
        </p:nvCxnSpPr>
        <p:spPr bwMode="auto">
          <a:xfrm rot="16200000" flipV="1">
            <a:off x="4284380" y="6047740"/>
            <a:ext cx="2185657" cy="175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6329" name="ZoneTexte 15"/>
          <p:cNvSpPr txBox="1">
            <a:spLocks noChangeArrowheads="1"/>
          </p:cNvSpPr>
          <p:nvPr/>
        </p:nvSpPr>
        <p:spPr bwMode="auto">
          <a:xfrm>
            <a:off x="5376333" y="6887704"/>
            <a:ext cx="773853" cy="47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FF0000"/>
                </a:solidFill>
                <a:latin typeface="Times New Roman" charset="0"/>
              </a:rPr>
              <a:t>B, </a:t>
            </a:r>
            <a:r>
              <a:rPr lang="en-GB">
                <a:solidFill>
                  <a:srgbClr val="FF0000"/>
                </a:solidFill>
                <a:latin typeface="Symbol" charset="0"/>
                <a:cs typeface="Symbol" charset="0"/>
              </a:rPr>
              <a:t>w</a:t>
            </a:r>
          </a:p>
        </p:txBody>
      </p:sp>
      <p:sp>
        <p:nvSpPr>
          <p:cNvPr id="56330" name="Ellipse 16"/>
          <p:cNvSpPr>
            <a:spLocks noChangeArrowheads="1"/>
          </p:cNvSpPr>
          <p:nvPr/>
        </p:nvSpPr>
        <p:spPr bwMode="auto">
          <a:xfrm>
            <a:off x="5124318" y="3275859"/>
            <a:ext cx="420026" cy="419982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100783" tIns="50392" rIns="100783" bIns="50392"/>
          <a:lstStyle/>
          <a:p>
            <a:endParaRPr lang="en-US"/>
          </a:p>
        </p:txBody>
      </p:sp>
      <p:sp>
        <p:nvSpPr>
          <p:cNvPr id="56331" name="Ellipse 17"/>
          <p:cNvSpPr>
            <a:spLocks noChangeArrowheads="1"/>
          </p:cNvSpPr>
          <p:nvPr/>
        </p:nvSpPr>
        <p:spPr bwMode="auto">
          <a:xfrm>
            <a:off x="5292328" y="3443852"/>
            <a:ext cx="84005" cy="83996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100783" tIns="50392" rIns="100783" bIns="50392"/>
          <a:lstStyle/>
          <a:p>
            <a:endParaRPr lang="en-US"/>
          </a:p>
        </p:txBody>
      </p:sp>
      <p:sp>
        <p:nvSpPr>
          <p:cNvPr id="56332" name="ZoneTexte 18"/>
          <p:cNvSpPr txBox="1">
            <a:spLocks noChangeArrowheads="1"/>
          </p:cNvSpPr>
          <p:nvPr/>
        </p:nvSpPr>
        <p:spPr bwMode="auto">
          <a:xfrm>
            <a:off x="5544344" y="3443853"/>
            <a:ext cx="773853" cy="47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FF0000"/>
                </a:solidFill>
                <a:latin typeface="Times New Roman" charset="0"/>
              </a:rPr>
              <a:t>B, </a:t>
            </a:r>
            <a:r>
              <a:rPr lang="en-GB">
                <a:solidFill>
                  <a:srgbClr val="FF0000"/>
                </a:solidFill>
                <a:latin typeface="Symbol" charset="0"/>
                <a:cs typeface="Symbol" charset="0"/>
              </a:rPr>
              <a:t>w</a:t>
            </a:r>
          </a:p>
        </p:txBody>
      </p:sp>
      <p:pic>
        <p:nvPicPr>
          <p:cNvPr id="2" name="coeur_mag_xy_0.0200_0003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95422" y="1160447"/>
            <a:ext cx="3425455" cy="3130750"/>
          </a:xfrm>
          <a:prstGeom prst="rect">
            <a:avLst/>
          </a:prstGeom>
        </p:spPr>
      </p:pic>
      <p:pic>
        <p:nvPicPr>
          <p:cNvPr id="3" name="coeur_mag_xz_0.0200_0003.mpe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46989" y="4414842"/>
            <a:ext cx="3473889" cy="3175018"/>
          </a:xfrm>
          <a:prstGeom prst="rect">
            <a:avLst/>
          </a:prstGeom>
        </p:spPr>
      </p:pic>
      <p:pic>
        <p:nvPicPr>
          <p:cNvPr id="4" name="coeur_mag_xy_0.0200_0004.mpe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9889" y="1204716"/>
            <a:ext cx="3425455" cy="3130750"/>
          </a:xfrm>
          <a:prstGeom prst="rect">
            <a:avLst/>
          </a:prstGeom>
        </p:spPr>
      </p:pic>
      <p:pic>
        <p:nvPicPr>
          <p:cNvPr id="5" name="coeur_mag_xz_0.0200_0004.mpe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9889" y="4414842"/>
            <a:ext cx="3425455" cy="31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7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field_line_mar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251445"/>
            <a:ext cx="8234188" cy="641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AC097F9-D53D-C960-4CCB-C56A06EC6ABB}"/>
              </a:ext>
            </a:extLst>
          </p:cNvPr>
          <p:cNvSpPr txBox="1"/>
          <p:nvPr/>
        </p:nvSpPr>
        <p:spPr>
          <a:xfrm>
            <a:off x="863848" y="6948189"/>
            <a:ext cx="3089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0070C0"/>
                </a:solidFill>
              </a:rPr>
              <a:t>H&amp;Fromang</a:t>
            </a:r>
            <a:r>
              <a:rPr lang="fr-FR" sz="1600" dirty="0">
                <a:solidFill>
                  <a:srgbClr val="0070C0"/>
                </a:solidFill>
              </a:rPr>
              <a:t> 2008, Padovani+2013</a:t>
            </a:r>
          </a:p>
        </p:txBody>
      </p:sp>
    </p:spTree>
    <p:extLst>
      <p:ext uri="{BB962C8B-B14F-4D97-AF65-F5344CB8AC3E}">
        <p14:creationId xmlns:p14="http://schemas.microsoft.com/office/powerpoint/2010/main" val="4226606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1" descr="simus_obs_vs_m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" b="4839"/>
          <a:stretch>
            <a:fillRect/>
          </a:stretch>
        </p:blipFill>
        <p:spPr bwMode="auto">
          <a:xfrm>
            <a:off x="4430713" y="712788"/>
            <a:ext cx="5649912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3"/>
          <p:cNvSpPr>
            <a:spLocks noGrp="1" noChangeArrowheads="1"/>
          </p:cNvSpPr>
          <p:nvPr>
            <p:ph type="title"/>
          </p:nvPr>
        </p:nvSpPr>
        <p:spPr>
          <a:xfrm>
            <a:off x="84138" y="84138"/>
            <a:ext cx="9828212" cy="587375"/>
          </a:xfrm>
          <a:noFill/>
        </p:spPr>
        <p:txBody>
          <a:bodyPr/>
          <a:lstStyle/>
          <a:p>
            <a:pPr eaLnBrk="1" hangingPunct="1"/>
            <a:r>
              <a:rPr lang="fr-FR" sz="2400" b="1">
                <a:solidFill>
                  <a:srgbClr val="FF0000"/>
                </a:solidFill>
                <a:latin typeface="Helvetica" charset="0"/>
              </a:rPr>
              <a:t>Comparison of the PdBI maps with MHD simulations</a:t>
            </a:r>
            <a:endParaRPr lang="fr-FR" sz="2400">
              <a:solidFill>
                <a:srgbClr val="FF0000"/>
              </a:solidFill>
              <a:latin typeface="Bitstream Vera Serif" charset="0"/>
            </a:endParaRPr>
          </a:p>
        </p:txBody>
      </p:sp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252413" y="857250"/>
            <a:ext cx="43307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fr-FR" sz="2100">
                <a:latin typeface="Helvetica" charset="0"/>
              </a:rPr>
              <a:t>Hydrodynamical simulations </a:t>
            </a:r>
          </a:p>
          <a:p>
            <a:r>
              <a:rPr lang="fr-FR" sz="2100">
                <a:latin typeface="Helvetica" charset="0"/>
              </a:rPr>
              <a:t>produce too much extended (+ multiple) structures if compared</a:t>
            </a:r>
          </a:p>
          <a:p>
            <a:r>
              <a:rPr lang="fr-FR" sz="2100">
                <a:latin typeface="Helvetica" charset="0"/>
              </a:rPr>
              <a:t>to Maury et al. 2010 </a:t>
            </a:r>
          </a:p>
          <a:p>
            <a:r>
              <a:rPr lang="fr-FR" sz="2100">
                <a:latin typeface="Helvetica" charset="0"/>
              </a:rPr>
              <a:t>Observations.</a:t>
            </a:r>
          </a:p>
          <a:p>
            <a:r>
              <a:rPr lang="fr-FR" sz="2100">
                <a:latin typeface="Helvetica" charset="0"/>
              </a:rPr>
              <a:t>         MHD simulations ?</a:t>
            </a:r>
          </a:p>
        </p:txBody>
      </p:sp>
      <p:sp>
        <p:nvSpPr>
          <p:cNvPr id="41988" name="Rectangle 9"/>
          <p:cNvSpPr>
            <a:spLocks noChangeArrowheads="1"/>
          </p:cNvSpPr>
          <p:nvPr/>
        </p:nvSpPr>
        <p:spPr bwMode="auto">
          <a:xfrm>
            <a:off x="6384925" y="3276600"/>
            <a:ext cx="101600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fr-FR" sz="2100" b="1">
                <a:solidFill>
                  <a:schemeClr val="accent1"/>
                </a:solidFill>
              </a:rPr>
              <a:t>Taurus</a:t>
            </a:r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8253413" y="3276600"/>
            <a:ext cx="10858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fr-FR" sz="2100" b="1">
                <a:solidFill>
                  <a:schemeClr val="accent1"/>
                </a:solidFill>
              </a:rPr>
              <a:t>Perseus</a:t>
            </a:r>
          </a:p>
        </p:txBody>
      </p:sp>
      <p:sp>
        <p:nvSpPr>
          <p:cNvPr id="41990" name="Rectangle 12"/>
          <p:cNvSpPr>
            <a:spLocks noChangeArrowheads="1"/>
          </p:cNvSpPr>
          <p:nvPr/>
        </p:nvSpPr>
        <p:spPr bwMode="auto">
          <a:xfrm>
            <a:off x="1957388" y="4140200"/>
            <a:ext cx="2032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/>
          <a:p>
            <a:endParaRPr lang="en-US"/>
          </a:p>
        </p:txBody>
      </p:sp>
      <p:sp>
        <p:nvSpPr>
          <p:cNvPr id="41991" name="Rectangle 13"/>
          <p:cNvSpPr>
            <a:spLocks noChangeArrowheads="1"/>
          </p:cNvSpPr>
          <p:nvPr/>
        </p:nvSpPr>
        <p:spPr bwMode="auto">
          <a:xfrm>
            <a:off x="336550" y="3062288"/>
            <a:ext cx="3779838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fr-FR" sz="2100">
                <a:latin typeface="Helvetica" charset="0"/>
              </a:rPr>
              <a:t>MHD simulations : </a:t>
            </a:r>
          </a:p>
          <a:p>
            <a:r>
              <a:rPr lang="fr-FR" sz="2200">
                <a:latin typeface="Helvetica" charset="0"/>
              </a:rPr>
              <a:t>produce PdB-A </a:t>
            </a:r>
          </a:p>
          <a:p>
            <a:r>
              <a:rPr lang="fr-FR" sz="2200">
                <a:latin typeface="Helvetica" charset="0"/>
              </a:rPr>
              <a:t>synthetic images with </a:t>
            </a:r>
          </a:p>
          <a:p>
            <a:r>
              <a:rPr lang="fr-FR" sz="2200" b="1">
                <a:latin typeface="Helvetica" charset="0"/>
              </a:rPr>
              <a:t>typical FWHM ~ 0.2’’ - 0.6’’</a:t>
            </a:r>
            <a:endParaRPr lang="fr-FR" altLang="ja-JP" sz="2200">
              <a:latin typeface="Helvetica" charset="0"/>
            </a:endParaRPr>
          </a:p>
          <a:p>
            <a:endParaRPr lang="fr-FR" sz="2100">
              <a:latin typeface="Helvetica" charset="0"/>
            </a:endParaRPr>
          </a:p>
          <a:p>
            <a:r>
              <a:rPr lang="fr-FR" sz="2200" b="1">
                <a:latin typeface="Helvetica" charset="0"/>
              </a:rPr>
              <a:t>Similar to Class 0 PdB-A sources observed !</a:t>
            </a:r>
          </a:p>
          <a:p>
            <a:endParaRPr lang="fr-FR" sz="1900">
              <a:latin typeface="Helvetica" charset="0"/>
            </a:endParaRPr>
          </a:p>
          <a:p>
            <a:endParaRPr lang="fr-FR" sz="1900">
              <a:latin typeface="Helvetica" charset="0"/>
            </a:endParaRPr>
          </a:p>
          <a:p>
            <a:endParaRPr lang="fr-FR" sz="1900">
              <a:latin typeface="Helvetica" charset="0"/>
            </a:endParaRPr>
          </a:p>
          <a:p>
            <a:r>
              <a:rPr lang="fr-FR" sz="2100">
                <a:latin typeface="Helvetica" charset="0"/>
              </a:rPr>
              <a:t>need B to produce compact, </a:t>
            </a:r>
          </a:p>
          <a:p>
            <a:r>
              <a:rPr lang="fr-FR" sz="2100">
                <a:latin typeface="Helvetica" charset="0"/>
              </a:rPr>
              <a:t>single PdB-A sources.</a:t>
            </a:r>
          </a:p>
        </p:txBody>
      </p:sp>
      <p:sp>
        <p:nvSpPr>
          <p:cNvPr id="41992" name="Rectangle 14"/>
          <p:cNvSpPr>
            <a:spLocks noChangeArrowheads="1"/>
          </p:cNvSpPr>
          <p:nvPr/>
        </p:nvSpPr>
        <p:spPr bwMode="auto">
          <a:xfrm>
            <a:off x="4284663" y="7180263"/>
            <a:ext cx="57959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/>
          <a:p>
            <a:r>
              <a:rPr lang="fr-FR" sz="1800" b="1">
                <a:solidFill>
                  <a:schemeClr val="tx2"/>
                </a:solidFill>
                <a:latin typeface="Helvetica" charset="0"/>
              </a:rPr>
              <a:t>Maury et al. 2010</a:t>
            </a:r>
          </a:p>
        </p:txBody>
      </p:sp>
      <p:sp>
        <p:nvSpPr>
          <p:cNvPr id="41993" name="AutoShape 15"/>
          <p:cNvSpPr>
            <a:spLocks noChangeArrowheads="1"/>
          </p:cNvSpPr>
          <p:nvPr/>
        </p:nvSpPr>
        <p:spPr bwMode="auto">
          <a:xfrm>
            <a:off x="252413" y="839788"/>
            <a:ext cx="3863975" cy="20161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41994" name="AutoShape 16"/>
          <p:cNvSpPr>
            <a:spLocks noChangeArrowheads="1"/>
          </p:cNvSpPr>
          <p:nvPr/>
        </p:nvSpPr>
        <p:spPr bwMode="auto">
          <a:xfrm>
            <a:off x="239713" y="2941638"/>
            <a:ext cx="3863975" cy="445135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41995" name="AutoShape 17"/>
          <p:cNvSpPr>
            <a:spLocks noChangeArrowheads="1"/>
          </p:cNvSpPr>
          <p:nvPr/>
        </p:nvSpPr>
        <p:spPr bwMode="auto">
          <a:xfrm>
            <a:off x="2016125" y="5630863"/>
            <a:ext cx="252413" cy="587375"/>
          </a:xfrm>
          <a:prstGeom prst="downArrow">
            <a:avLst>
              <a:gd name="adj1" fmla="val 50000"/>
              <a:gd name="adj2" fmla="val 58187"/>
            </a:avLst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  <p:sp>
        <p:nvSpPr>
          <p:cNvPr id="41996" name="AutoShape 18"/>
          <p:cNvSpPr>
            <a:spLocks noChangeArrowheads="1"/>
          </p:cNvSpPr>
          <p:nvPr/>
        </p:nvSpPr>
        <p:spPr bwMode="auto">
          <a:xfrm>
            <a:off x="420688" y="2519363"/>
            <a:ext cx="503237" cy="168275"/>
          </a:xfrm>
          <a:prstGeom prst="rightArrow">
            <a:avLst>
              <a:gd name="adj1" fmla="val 50000"/>
              <a:gd name="adj2" fmla="val 74750"/>
            </a:avLst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5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944BFF-30C8-465A-4016-78AD55B68804}"/>
              </a:ext>
            </a:extLst>
          </p:cNvPr>
          <p:cNvSpPr txBox="1"/>
          <p:nvPr/>
        </p:nvSpPr>
        <p:spPr>
          <a:xfrm>
            <a:off x="4104208" y="293836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080FAB-45E3-0AA7-4748-7C0142BD38C1}"/>
              </a:ext>
            </a:extLst>
          </p:cNvPr>
          <p:cNvSpPr txBox="1"/>
          <p:nvPr/>
        </p:nvSpPr>
        <p:spPr>
          <a:xfrm>
            <a:off x="1007865" y="1331565"/>
            <a:ext cx="842493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Important to combine </a:t>
            </a:r>
            <a:r>
              <a:rPr lang="fr-FR" dirty="0" err="1"/>
              <a:t>series</a:t>
            </a:r>
            <a:r>
              <a:rPr lang="fr-FR" dirty="0"/>
              <a:t> of </a:t>
            </a:r>
            <a:r>
              <a:rPr lang="fr-FR" dirty="0" err="1"/>
              <a:t>approaches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simplest</a:t>
            </a:r>
            <a:r>
              <a:rPr lang="fr-FR" dirty="0"/>
              <a:t> to the more </a:t>
            </a:r>
            <a:r>
              <a:rPr lang="fr-FR" dirty="0" err="1"/>
              <a:t>complex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Gravity in </a:t>
            </a:r>
            <a:r>
              <a:rPr lang="fr-FR" dirty="0" err="1"/>
              <a:t>itself</a:t>
            </a:r>
            <a:r>
              <a:rPr lang="fr-FR" dirty="0"/>
              <a:t> </a:t>
            </a:r>
            <a:r>
              <a:rPr lang="fr-FR" dirty="0" err="1"/>
              <a:t>presents</a:t>
            </a:r>
            <a:r>
              <a:rPr lang="fr-FR" dirty="0"/>
              <a:t> a 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dirty="0" err="1"/>
              <a:t>dynamic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probably</a:t>
            </a:r>
            <a:r>
              <a:rPr lang="fr-FR" dirty="0"/>
              <a:t> </a:t>
            </a:r>
            <a:r>
              <a:rPr lang="fr-FR" dirty="0" err="1"/>
              <a:t>explain</a:t>
            </a:r>
            <a:r>
              <a:rPr lang="fr-FR" dirty="0"/>
              <a:t> ISM </a:t>
            </a:r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the formation of filaments and the </a:t>
            </a:r>
            <a:r>
              <a:rPr lang="fr-FR" dirty="0" err="1"/>
              <a:t>development</a:t>
            </a:r>
            <a:r>
              <a:rPr lang="fr-FR" dirty="0"/>
              <a:t> of r</a:t>
            </a:r>
            <a:r>
              <a:rPr lang="fr-FR" baseline="30000" dirty="0"/>
              <a:t>-2</a:t>
            </a:r>
            <a:r>
              <a:rPr lang="fr-FR" dirty="0"/>
              <a:t> </a:t>
            </a:r>
            <a:r>
              <a:rPr lang="fr-FR" dirty="0" err="1"/>
              <a:t>powerlaws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Needs</a:t>
            </a:r>
            <a:r>
              <a:rPr lang="fr-FR" dirty="0"/>
              <a:t> </a:t>
            </a:r>
            <a:r>
              <a:rPr lang="fr-FR" dirty="0" err="1"/>
              <a:t>however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support, </a:t>
            </a:r>
            <a:r>
              <a:rPr lang="fr-FR" dirty="0" err="1"/>
              <a:t>such</a:t>
            </a:r>
            <a:r>
              <a:rPr lang="fr-FR" dirty="0"/>
              <a:t> as thermal pressure, to </a:t>
            </a:r>
            <a:r>
              <a:rPr lang="fr-FR" dirty="0" err="1"/>
              <a:t>predict</a:t>
            </a:r>
            <a:r>
              <a:rPr lang="fr-FR" dirty="0"/>
              <a:t> the </a:t>
            </a:r>
            <a:r>
              <a:rPr lang="fr-FR" dirty="0" err="1"/>
              <a:t>detail</a:t>
            </a:r>
            <a:r>
              <a:rPr lang="fr-FR" dirty="0"/>
              <a:t> of fragmentation for instance.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Isothermal</a:t>
            </a:r>
            <a:r>
              <a:rPr lang="fr-FR" dirty="0"/>
              <a:t> support </a:t>
            </a:r>
            <a:r>
              <a:rPr lang="fr-FR" dirty="0" err="1"/>
              <a:t>does</a:t>
            </a:r>
            <a:r>
              <a:rPr lang="fr-FR" dirty="0"/>
              <a:t> not lead to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objects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26290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EC5C6E-5827-2D82-E9D2-53CFF30587B5}"/>
              </a:ext>
            </a:extLst>
          </p:cNvPr>
          <p:cNvSpPr txBox="1"/>
          <p:nvPr/>
        </p:nvSpPr>
        <p:spPr>
          <a:xfrm>
            <a:off x="2462771" y="437852"/>
            <a:ext cx="484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Three</a:t>
            </a:r>
            <a:r>
              <a:rPr lang="fr-FR" b="1" dirty="0">
                <a:solidFill>
                  <a:srgbClr val="FF0000"/>
                </a:solidFill>
              </a:rPr>
              <a:t> simple </a:t>
            </a:r>
            <a:r>
              <a:rPr lang="fr-FR" b="1" dirty="0" err="1">
                <a:solidFill>
                  <a:srgbClr val="FF0000"/>
                </a:solidFill>
              </a:rPr>
              <a:t>facts</a:t>
            </a:r>
            <a:r>
              <a:rPr lang="fr-FR" b="1" dirty="0">
                <a:solidFill>
                  <a:srgbClr val="FF0000"/>
                </a:solidFill>
              </a:rPr>
              <a:t> about </a:t>
            </a:r>
            <a:r>
              <a:rPr lang="fr-FR" b="1" dirty="0" err="1">
                <a:solidFill>
                  <a:srgbClr val="FF0000"/>
                </a:solidFill>
              </a:rPr>
              <a:t>gravity</a:t>
            </a:r>
            <a:r>
              <a:rPr lang="fr-FR" b="1" dirty="0">
                <a:solidFill>
                  <a:srgbClr val="FF0000"/>
                </a:solidFill>
              </a:rPr>
              <a:t> - 2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25A91D-13AA-AEDB-7806-2A9A454C16A2}"/>
              </a:ext>
            </a:extLst>
          </p:cNvPr>
          <p:cNvSpPr txBox="1"/>
          <p:nvPr/>
        </p:nvSpPr>
        <p:spPr>
          <a:xfrm>
            <a:off x="3852243" y="1835621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[G] = g</a:t>
            </a:r>
            <a:r>
              <a:rPr lang="fr-FR" baseline="30000" dirty="0"/>
              <a:t>-1</a:t>
            </a:r>
            <a:r>
              <a:rPr lang="fr-FR" dirty="0"/>
              <a:t> m</a:t>
            </a:r>
            <a:r>
              <a:rPr lang="fr-FR" baseline="30000" dirty="0"/>
              <a:t>3</a:t>
            </a:r>
            <a:r>
              <a:rPr lang="fr-FR" dirty="0"/>
              <a:t> s</a:t>
            </a:r>
            <a:r>
              <a:rPr lang="fr-FR" baseline="30000" dirty="0"/>
              <a:t>-2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D35D15-A1E9-FD9F-FB44-787F413F3A6A}"/>
              </a:ext>
            </a:extLst>
          </p:cNvPr>
          <p:cNvSpPr txBox="1"/>
          <p:nvPr/>
        </p:nvSpPr>
        <p:spPr>
          <a:xfrm>
            <a:off x="3343837" y="3563813"/>
            <a:ext cx="270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=&gt; (</a:t>
            </a:r>
            <a:r>
              <a:rPr lang="fr-FR" dirty="0" err="1">
                <a:latin typeface="Symbol" pitchFamily="2" charset="2"/>
              </a:rPr>
              <a:t>r</a:t>
            </a:r>
            <a:r>
              <a:rPr lang="fr-FR" dirty="0" err="1"/>
              <a:t>G</a:t>
            </a:r>
            <a:r>
              <a:rPr lang="fr-FR" dirty="0"/>
              <a:t>)</a:t>
            </a:r>
            <a:r>
              <a:rPr lang="fr-FR" baseline="30000" dirty="0"/>
              <a:t>-1/2 </a:t>
            </a:r>
            <a:r>
              <a:rPr lang="fr-FR" dirty="0" err="1"/>
              <a:t>is</a:t>
            </a:r>
            <a:r>
              <a:rPr lang="fr-FR" dirty="0"/>
              <a:t> a time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C230E9-4E89-A0F9-CEFE-EE1C729B37C7}"/>
              </a:ext>
            </a:extLst>
          </p:cNvPr>
          <p:cNvSpPr txBox="1"/>
          <p:nvPr/>
        </p:nvSpPr>
        <p:spPr>
          <a:xfrm>
            <a:off x="1151880" y="5075981"/>
            <a:ext cx="648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Shells</a:t>
            </a:r>
            <a:r>
              <a:rPr lang="fr-FR" dirty="0"/>
              <a:t> of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density</a:t>
            </a:r>
            <a:r>
              <a:rPr lang="fr-FR" dirty="0"/>
              <a:t> collapse in </a:t>
            </a:r>
            <a:r>
              <a:rPr lang="fr-FR" dirty="0" err="1"/>
              <a:t>different</a:t>
            </a:r>
            <a:r>
              <a:rPr lang="fr-FR" dirty="0"/>
              <a:t> times</a:t>
            </a:r>
          </a:p>
        </p:txBody>
      </p:sp>
    </p:spTree>
    <p:extLst>
      <p:ext uri="{BB962C8B-B14F-4D97-AF65-F5344CB8AC3E}">
        <p14:creationId xmlns:p14="http://schemas.microsoft.com/office/powerpoint/2010/main" val="3178603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Text Box 1"/>
          <p:cNvSpPr txBox="1">
            <a:spLocks noChangeArrowheads="1"/>
          </p:cNvSpPr>
          <p:nvPr/>
        </p:nvSpPr>
        <p:spPr bwMode="auto">
          <a:xfrm>
            <a:off x="171450" y="1121220"/>
            <a:ext cx="688970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Consider a uniform sphere of mass M and a vanishing temperature.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000000"/>
                </a:solidFill>
              </a:rPr>
              <a:t>Compute the acceleration of a shell (initial radius a):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87350" y="5837385"/>
            <a:ext cx="47720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All shells arrive at the same time in the centre.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</a:rPr>
              <a:t>The freefall time is not very different from:</a:t>
            </a:r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738113"/>
              </p:ext>
            </p:extLst>
          </p:nvPr>
        </p:nvGraphicFramePr>
        <p:xfrm>
          <a:off x="239713" y="2536973"/>
          <a:ext cx="584041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3365500" imgH="431800" progId="Equation.3">
                  <p:embed/>
                </p:oleObj>
              </mc:Choice>
              <mc:Fallback>
                <p:oleObj name="Équation" r:id="rId3" imgW="33655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3" y="2536973"/>
                        <a:ext cx="5840412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053950"/>
              </p:ext>
            </p:extLst>
          </p:nvPr>
        </p:nvGraphicFramePr>
        <p:xfrm>
          <a:off x="315913" y="3679973"/>
          <a:ext cx="4475162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2578100" imgH="431800" progId="Equation.3">
                  <p:embed/>
                </p:oleObj>
              </mc:Choice>
              <mc:Fallback>
                <p:oleObj name="Équation" r:id="rId5" imgW="25781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3679973"/>
                        <a:ext cx="4475162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1165532"/>
              </p:ext>
            </p:extLst>
          </p:nvPr>
        </p:nvGraphicFramePr>
        <p:xfrm>
          <a:off x="403225" y="4746773"/>
          <a:ext cx="35702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2057400" imgH="431800" progId="Equation.3">
                  <p:embed/>
                </p:oleObj>
              </mc:Choice>
              <mc:Fallback>
                <p:oleObj name="Équation" r:id="rId7" imgW="20574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4746773"/>
                        <a:ext cx="357028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989602"/>
              </p:ext>
            </p:extLst>
          </p:nvPr>
        </p:nvGraphicFramePr>
        <p:xfrm>
          <a:off x="5116513" y="6362848"/>
          <a:ext cx="141128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9" imgW="812800" imgH="254000" progId="Equation.3">
                  <p:embed/>
                </p:oleObj>
              </mc:Choice>
              <mc:Fallback>
                <p:oleObj name="Équation" r:id="rId9" imgW="812800" imgH="254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513" y="6362848"/>
                        <a:ext cx="1411287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6" name="Ellipse 7"/>
          <p:cNvSpPr>
            <a:spLocks noChangeArrowheads="1"/>
          </p:cNvSpPr>
          <p:nvPr/>
        </p:nvSpPr>
        <p:spPr bwMode="auto">
          <a:xfrm>
            <a:off x="7859713" y="5127773"/>
            <a:ext cx="91440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7" name="Ellipse 8"/>
          <p:cNvSpPr>
            <a:spLocks noChangeArrowheads="1"/>
          </p:cNvSpPr>
          <p:nvPr/>
        </p:nvSpPr>
        <p:spPr bwMode="auto">
          <a:xfrm>
            <a:off x="7707313" y="4975373"/>
            <a:ext cx="12192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Ellipse 9"/>
          <p:cNvSpPr>
            <a:spLocks noChangeArrowheads="1"/>
          </p:cNvSpPr>
          <p:nvPr/>
        </p:nvSpPr>
        <p:spPr bwMode="auto">
          <a:xfrm>
            <a:off x="7554913" y="4822973"/>
            <a:ext cx="1524000" cy="1524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Ellipse 10"/>
          <p:cNvSpPr>
            <a:spLocks noChangeArrowheads="1"/>
          </p:cNvSpPr>
          <p:nvPr/>
        </p:nvSpPr>
        <p:spPr bwMode="auto">
          <a:xfrm>
            <a:off x="7707313" y="2308373"/>
            <a:ext cx="1295400" cy="1219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Ellipse 11"/>
          <p:cNvSpPr>
            <a:spLocks noChangeArrowheads="1"/>
          </p:cNvSpPr>
          <p:nvPr/>
        </p:nvSpPr>
        <p:spPr bwMode="auto">
          <a:xfrm>
            <a:off x="7478713" y="2079773"/>
            <a:ext cx="1752600" cy="1676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Ellipse 12"/>
          <p:cNvSpPr>
            <a:spLocks noChangeArrowheads="1"/>
          </p:cNvSpPr>
          <p:nvPr/>
        </p:nvSpPr>
        <p:spPr bwMode="auto">
          <a:xfrm>
            <a:off x="7250113" y="1851173"/>
            <a:ext cx="2209800" cy="2133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7902" name="Connecteur droit avec flèche 14"/>
          <p:cNvCxnSpPr>
            <a:cxnSpLocks noChangeShapeType="1"/>
          </p:cNvCxnSpPr>
          <p:nvPr/>
        </p:nvCxnSpPr>
        <p:spPr bwMode="auto">
          <a:xfrm rot="5400000">
            <a:off x="7973219" y="4403079"/>
            <a:ext cx="6858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977DA861-722E-4ABA-04E9-3F773574E6DC}"/>
              </a:ext>
            </a:extLst>
          </p:cNvPr>
          <p:cNvSpPr txBox="1"/>
          <p:nvPr/>
        </p:nvSpPr>
        <p:spPr>
          <a:xfrm>
            <a:off x="2462771" y="179437"/>
            <a:ext cx="484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Three</a:t>
            </a:r>
            <a:r>
              <a:rPr lang="fr-FR" b="1" dirty="0">
                <a:solidFill>
                  <a:srgbClr val="FF0000"/>
                </a:solidFill>
              </a:rPr>
              <a:t> simple </a:t>
            </a:r>
            <a:r>
              <a:rPr lang="fr-FR" b="1" dirty="0" err="1">
                <a:solidFill>
                  <a:srgbClr val="FF0000"/>
                </a:solidFill>
              </a:rPr>
              <a:t>facts</a:t>
            </a:r>
            <a:r>
              <a:rPr lang="fr-FR" b="1" dirty="0">
                <a:solidFill>
                  <a:srgbClr val="FF0000"/>
                </a:solidFill>
              </a:rPr>
              <a:t> about </a:t>
            </a:r>
            <a:r>
              <a:rPr lang="fr-FR" b="1" dirty="0" err="1">
                <a:solidFill>
                  <a:srgbClr val="FF0000"/>
                </a:solidFill>
              </a:rPr>
              <a:t>gravity</a:t>
            </a:r>
            <a:r>
              <a:rPr lang="fr-FR" b="1" dirty="0">
                <a:solidFill>
                  <a:srgbClr val="FF0000"/>
                </a:solidFill>
              </a:rPr>
              <a:t> - 2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63F4A5-1697-5892-4A44-07B1DF879610}"/>
              </a:ext>
            </a:extLst>
          </p:cNvPr>
          <p:cNvSpPr txBox="1"/>
          <p:nvPr/>
        </p:nvSpPr>
        <p:spPr>
          <a:xfrm rot="2335266">
            <a:off x="7350135" y="899517"/>
            <a:ext cx="2902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More </a:t>
            </a:r>
            <a:r>
              <a:rPr lang="fr-FR" sz="3200" b="1" dirty="0" err="1"/>
              <a:t>advanced</a:t>
            </a:r>
            <a:endParaRPr lang="fr-FR" sz="3200" b="1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EC5C6E-5827-2D82-E9D2-53CFF30587B5}"/>
              </a:ext>
            </a:extLst>
          </p:cNvPr>
          <p:cNvSpPr txBox="1"/>
          <p:nvPr/>
        </p:nvSpPr>
        <p:spPr>
          <a:xfrm>
            <a:off x="2462771" y="437852"/>
            <a:ext cx="484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Three</a:t>
            </a:r>
            <a:r>
              <a:rPr lang="fr-FR" b="1" dirty="0">
                <a:solidFill>
                  <a:srgbClr val="FF0000"/>
                </a:solidFill>
              </a:rPr>
              <a:t> simple </a:t>
            </a:r>
            <a:r>
              <a:rPr lang="fr-FR" b="1" dirty="0" err="1">
                <a:solidFill>
                  <a:srgbClr val="FF0000"/>
                </a:solidFill>
              </a:rPr>
              <a:t>facts</a:t>
            </a:r>
            <a:r>
              <a:rPr lang="fr-FR" b="1" dirty="0">
                <a:solidFill>
                  <a:srgbClr val="FF0000"/>
                </a:solidFill>
              </a:rPr>
              <a:t> about </a:t>
            </a:r>
            <a:r>
              <a:rPr lang="fr-FR" b="1" dirty="0" err="1">
                <a:solidFill>
                  <a:srgbClr val="FF0000"/>
                </a:solidFill>
              </a:rPr>
              <a:t>gravity</a:t>
            </a:r>
            <a:r>
              <a:rPr lang="fr-FR" b="1" dirty="0">
                <a:solidFill>
                  <a:srgbClr val="FF0000"/>
                </a:solidFill>
              </a:rPr>
              <a:t> - 3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7C230E9-4E89-A0F9-CEFE-EE1C729B37C7}"/>
              </a:ext>
            </a:extLst>
          </p:cNvPr>
          <p:cNvSpPr txBox="1"/>
          <p:nvPr/>
        </p:nvSpPr>
        <p:spPr>
          <a:xfrm>
            <a:off x="1295896" y="1806004"/>
            <a:ext cx="5783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Gravity tends to </a:t>
            </a:r>
            <a:r>
              <a:rPr lang="fr-FR" b="1" dirty="0" err="1"/>
              <a:t>develop</a:t>
            </a:r>
            <a:r>
              <a:rPr lang="fr-FR" b="1" dirty="0"/>
              <a:t> </a:t>
            </a:r>
            <a:r>
              <a:rPr lang="fr-FR" b="1" dirty="0" err="1"/>
              <a:t>density</a:t>
            </a:r>
            <a:r>
              <a:rPr lang="fr-FR" b="1" dirty="0"/>
              <a:t> </a:t>
            </a:r>
            <a:r>
              <a:rPr lang="fr-FR" b="1" dirty="0" err="1"/>
              <a:t>powerlaw</a:t>
            </a:r>
            <a:endParaRPr lang="fr-FR" b="1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AF147B6-BF4B-7BB6-FD59-7B36DF726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536" y="1793478"/>
            <a:ext cx="558800" cy="431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0C84FE1-BDDD-0A1C-DF44-09BDBCD67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76" y="1763613"/>
            <a:ext cx="292100" cy="4318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BE83E0E-320C-E07E-016D-81F3E6F2E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6576" y="1793478"/>
            <a:ext cx="292100" cy="43180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FAC689F1-84D4-32EC-0383-7AF5557AAB45}"/>
              </a:ext>
            </a:extLst>
          </p:cNvPr>
          <p:cNvGrpSpPr/>
          <p:nvPr/>
        </p:nvGrpSpPr>
        <p:grpSpPr>
          <a:xfrm>
            <a:off x="1295896" y="2886124"/>
            <a:ext cx="5616624" cy="461665"/>
            <a:chOff x="1295896" y="2886124"/>
            <a:chExt cx="5616624" cy="46166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2BAB1C6-A383-E263-2619-AB8D6A3F2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5220" y="2903289"/>
              <a:ext cx="2527300" cy="444500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05A54B4-C406-ADA6-EBA2-0705026FF27E}"/>
                </a:ext>
              </a:extLst>
            </p:cNvPr>
            <p:cNvSpPr txBox="1"/>
            <p:nvPr/>
          </p:nvSpPr>
          <p:spPr>
            <a:xfrm>
              <a:off x="1295896" y="2886124"/>
              <a:ext cx="27999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Energy conservation: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AD8020B-FD5B-799F-634C-B30592B8087B}"/>
              </a:ext>
            </a:extLst>
          </p:cNvPr>
          <p:cNvGrpSpPr/>
          <p:nvPr/>
        </p:nvGrpSpPr>
        <p:grpSpPr>
          <a:xfrm>
            <a:off x="1079872" y="3779837"/>
            <a:ext cx="5598368" cy="461665"/>
            <a:chOff x="1079872" y="3779837"/>
            <a:chExt cx="5598368" cy="46166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F7C259F-F919-FE47-0491-8A6A4ED95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92240" y="3779837"/>
              <a:ext cx="2286000" cy="4445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5746E1D-A221-1AFE-CAEE-E96FDB249EF5}"/>
                </a:ext>
              </a:extLst>
            </p:cNvPr>
            <p:cNvSpPr txBox="1"/>
            <p:nvPr/>
          </p:nvSpPr>
          <p:spPr>
            <a:xfrm>
              <a:off x="1079872" y="3779837"/>
              <a:ext cx="3102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Constant </a:t>
              </a:r>
              <a:r>
                <a:rPr lang="fr-FR" dirty="0" err="1"/>
                <a:t>accretion</a:t>
              </a:r>
              <a:r>
                <a:rPr lang="fr-FR" dirty="0"/>
                <a:t> rate: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8AF9AEF-1FB6-BEAF-0F87-2385F4CD2B91}"/>
              </a:ext>
            </a:extLst>
          </p:cNvPr>
          <p:cNvGrpSpPr/>
          <p:nvPr/>
        </p:nvGrpSpPr>
        <p:grpSpPr>
          <a:xfrm>
            <a:off x="245818" y="5075981"/>
            <a:ext cx="4023638" cy="1901845"/>
            <a:chOff x="245818" y="5075981"/>
            <a:chExt cx="4023638" cy="19018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8564335-425D-1734-4EFD-0B4C4243B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5818" y="5940077"/>
              <a:ext cx="1930400" cy="4445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CE6BD83-33AE-D8BF-B8F1-4E82E05EA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856" y="6533326"/>
              <a:ext cx="990600" cy="4445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D3C11577-EC35-112D-D8A2-84597117F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95624" y="5940077"/>
              <a:ext cx="1752600" cy="57150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5623B5E-76CA-5C52-6357-2AD1F663D282}"/>
                </a:ext>
              </a:extLst>
            </p:cNvPr>
            <p:cNvSpPr txBox="1"/>
            <p:nvPr/>
          </p:nvSpPr>
          <p:spPr>
            <a:xfrm>
              <a:off x="575816" y="5075981"/>
              <a:ext cx="36936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Envelop</a:t>
              </a:r>
              <a:r>
                <a:rPr lang="fr-FR" dirty="0"/>
                <a:t> </a:t>
              </a:r>
              <a:r>
                <a:rPr lang="fr-FR" dirty="0" err="1"/>
                <a:t>dominates</a:t>
              </a:r>
              <a:r>
                <a:rPr lang="fr-FR" dirty="0"/>
                <a:t> the mass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DFC3E74-C7CC-F344-7926-AE978A5B49E9}"/>
              </a:ext>
            </a:extLst>
          </p:cNvPr>
          <p:cNvGrpSpPr/>
          <p:nvPr/>
        </p:nvGrpSpPr>
        <p:grpSpPr>
          <a:xfrm>
            <a:off x="5040312" y="5075981"/>
            <a:ext cx="4670455" cy="1944216"/>
            <a:chOff x="5040312" y="5075981"/>
            <a:chExt cx="4670455" cy="194421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A41FD27-DAAB-8A9F-9136-7EF36FC8A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9900" y="5796061"/>
              <a:ext cx="1612900" cy="5715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0ADA658-A16C-DCB3-EB59-B7641C22A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99820" y="6372125"/>
              <a:ext cx="1270000" cy="5715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9B3EE12-2A40-3E40-F779-E67A0E29C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49742" y="5890646"/>
              <a:ext cx="1270000" cy="4318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F7757D7-D989-F4ED-F007-995F1BE5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41582" y="5899555"/>
              <a:ext cx="508000" cy="431800"/>
            </a:xfrm>
            <a:prstGeom prst="rect">
              <a:avLst/>
            </a:prstGeom>
          </p:spPr>
        </p:pic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1402055D-FDED-4C27-9ECC-520115D146DF}"/>
                </a:ext>
              </a:extLst>
            </p:cNvPr>
            <p:cNvCxnSpPr/>
            <p:nvPr/>
          </p:nvCxnSpPr>
          <p:spPr bwMode="auto">
            <a:xfrm>
              <a:off x="5040312" y="5292005"/>
              <a:ext cx="0" cy="1728192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9AF1649-2AC4-B41E-059C-C6E31249B210}"/>
                </a:ext>
              </a:extLst>
            </p:cNvPr>
            <p:cNvSpPr txBox="1"/>
            <p:nvPr/>
          </p:nvSpPr>
          <p:spPr>
            <a:xfrm>
              <a:off x="5616376" y="5075981"/>
              <a:ext cx="4094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Central star </a:t>
              </a:r>
              <a:r>
                <a:rPr lang="fr-FR" dirty="0" err="1"/>
                <a:t>dominates</a:t>
              </a:r>
              <a:r>
                <a:rPr lang="fr-FR" dirty="0"/>
                <a:t> the mass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94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3"/>
          <p:cNvSpPr txBox="1">
            <a:spLocks noChangeArrowheads="1"/>
          </p:cNvSpPr>
          <p:nvPr/>
        </p:nvSpPr>
        <p:spPr bwMode="auto">
          <a:xfrm>
            <a:off x="1611313" y="802530"/>
            <a:ext cx="67056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Three simple facts about  gravity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Jeans mass and length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Equilibrium solutions and stability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Collapse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Magnetized collapse and formation of discs</a:t>
            </a: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96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1292023" y="958325"/>
            <a:ext cx="6628609" cy="476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 defTabSz="912813"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6213" algn="l"/>
                <a:tab pos="2170113" algn="l"/>
                <a:tab pos="2895600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  <a:tab pos="10133013" algn="l"/>
                <a:tab pos="10856913" algn="l"/>
                <a:tab pos="11580813" algn="l"/>
                <a:tab pos="12304713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dirty="0">
                <a:solidFill>
                  <a:srgbClr val="000000"/>
                </a:solidFill>
              </a:rPr>
              <a:t>Consider a cloud of initial radius R and a constant temperature T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dirty="0">
              <a:solidFill>
                <a:srgbClr val="00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FF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FF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FF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 dirty="0">
                <a:solidFill>
                  <a:srgbClr val="FF0000"/>
                </a:solidFill>
              </a:rPr>
              <a:t> When R decreases, </a:t>
            </a:r>
            <a:r>
              <a:rPr lang="en-GB" sz="2000" b="1" dirty="0" err="1">
                <a:solidFill>
                  <a:srgbClr val="FF0000"/>
                </a:solidFill>
              </a:rPr>
              <a:t>Etherm</a:t>
            </a:r>
            <a:r>
              <a:rPr lang="en-GB" sz="2000" b="1" dirty="0">
                <a:solidFill>
                  <a:srgbClr val="FF0000"/>
                </a:solidFill>
              </a:rPr>
              <a:t>/</a:t>
            </a:r>
            <a:r>
              <a:rPr lang="en-GB" sz="2000" b="1" dirty="0" err="1">
                <a:solidFill>
                  <a:srgbClr val="FF0000"/>
                </a:solidFill>
              </a:rPr>
              <a:t>Egrav</a:t>
            </a:r>
            <a:r>
              <a:rPr lang="en-GB" sz="2000" b="1" dirty="0">
                <a:solidFill>
                  <a:srgbClr val="FF0000"/>
                </a:solidFill>
              </a:rPr>
              <a:t> decreases.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b="1" dirty="0">
                <a:solidFill>
                  <a:srgbClr val="FF0000"/>
                </a:solidFill>
              </a:rPr>
              <a:t>Thermal support decreases as collapse proceeds.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sz="2000" b="1" dirty="0">
              <a:solidFill>
                <a:srgbClr val="FF0000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sz="2000" dirty="0"/>
              <a:t>=&gt;Any isothermal cloud, if sufficiently squeezed, will collapse.</a:t>
            </a:r>
            <a:endParaRPr lang="en-GB" sz="2000" dirty="0">
              <a:solidFill>
                <a:srgbClr val="0099FF"/>
              </a:solidFill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</a:pPr>
            <a:endParaRPr lang="en-GB" b="1" dirty="0">
              <a:solidFill>
                <a:srgbClr val="9966CC"/>
              </a:solidFill>
            </a:endParaRP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549258"/>
              </p:ext>
            </p:extLst>
          </p:nvPr>
        </p:nvGraphicFramePr>
        <p:xfrm>
          <a:off x="2754313" y="2791271"/>
          <a:ext cx="295751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3" imgW="1511300" imgH="431800" progId="Equation.3">
                  <p:embed/>
                </p:oleObj>
              </mc:Choice>
              <mc:Fallback>
                <p:oleObj name="Équation" r:id="rId3" imgW="15113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4313" y="2791271"/>
                        <a:ext cx="2957512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02B152BB-421F-3B1F-5692-E5FE5DDA19E6}"/>
              </a:ext>
            </a:extLst>
          </p:cNvPr>
          <p:cNvSpPr txBox="1"/>
          <p:nvPr/>
        </p:nvSpPr>
        <p:spPr>
          <a:xfrm>
            <a:off x="3267204" y="323453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Thermal </a:t>
            </a:r>
            <a:r>
              <a:rPr lang="fr-FR" b="1" dirty="0" err="1">
                <a:solidFill>
                  <a:srgbClr val="FF0000"/>
                </a:solidFill>
              </a:rPr>
              <a:t>energy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1"/>
          <p:cNvSpPr txBox="1">
            <a:spLocks noChangeArrowheads="1"/>
          </p:cNvSpPr>
          <p:nvPr/>
        </p:nvSpPr>
        <p:spPr bwMode="auto">
          <a:xfrm>
            <a:off x="1092200" y="4851400"/>
            <a:ext cx="762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465" name="Text Box 2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66" name="Text Box 3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67" name="Text Box 4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68" name="Text Box 5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69" name="Text Box 6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0" name="Text Box 7"/>
          <p:cNvSpPr txBox="1">
            <a:spLocks noChangeArrowheads="1"/>
          </p:cNvSpPr>
          <p:nvPr/>
        </p:nvSpPr>
        <p:spPr bwMode="auto">
          <a:xfrm>
            <a:off x="1927225" y="4176713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1" name="Text Box 8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2" name="Text Box 9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3" name="Text Box 10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4" name="Text Box 11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5" name="Text Box 12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6" name="Text Box 13"/>
          <p:cNvSpPr txBox="1">
            <a:spLocks noChangeArrowheads="1"/>
          </p:cNvSpPr>
          <p:nvPr/>
        </p:nvSpPr>
        <p:spPr bwMode="auto">
          <a:xfrm>
            <a:off x="1927225" y="4176713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7" name="Text Box 14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8" name="Text Box 15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79" name="Text Box 16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0" name="Text Box 17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1" name="Text Box 18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2" name="Text Box 19"/>
          <p:cNvSpPr txBox="1">
            <a:spLocks noChangeArrowheads="1"/>
          </p:cNvSpPr>
          <p:nvPr/>
        </p:nvSpPr>
        <p:spPr bwMode="auto">
          <a:xfrm>
            <a:off x="1927225" y="4176713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3" name="Text Box 20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4" name="Text Box 21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5" name="Text Box 22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6" name="Text Box 24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7" name="Text Box 26"/>
          <p:cNvSpPr txBox="1">
            <a:spLocks noChangeArrowheads="1"/>
          </p:cNvSpPr>
          <p:nvPr/>
        </p:nvSpPr>
        <p:spPr bwMode="auto">
          <a:xfrm>
            <a:off x="2309813" y="4111625"/>
            <a:ext cx="2286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8" name="Text Box 27"/>
          <p:cNvSpPr txBox="1">
            <a:spLocks noChangeArrowheads="1"/>
          </p:cNvSpPr>
          <p:nvPr/>
        </p:nvSpPr>
        <p:spPr bwMode="auto">
          <a:xfrm>
            <a:off x="1927225" y="4176713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89" name="Text Box 28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0" name="Text Box 29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1" name="Text Box 30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2" name="Text Box 31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3" name="Text Box 32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4" name="Text Box 33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5" name="Text Box 34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6" name="Text Box 35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7" name="Text Box 36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8" name="Text Box 37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499" name="Text Box 38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0" name="Text Box 39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1" name="Text Box 40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2" name="Text Box 41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3" name="Text Box 42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4" name="Text Box 43"/>
          <p:cNvSpPr txBox="1">
            <a:spLocks noChangeArrowheads="1"/>
          </p:cNvSpPr>
          <p:nvPr/>
        </p:nvSpPr>
        <p:spPr bwMode="auto">
          <a:xfrm>
            <a:off x="338138" y="4819650"/>
            <a:ext cx="762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505" name="Text Box 44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6" name="Text Box 45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7" name="Text Box 46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8" name="Text Box 47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09" name="Text Box 48"/>
          <p:cNvSpPr txBox="1">
            <a:spLocks noChangeArrowheads="1"/>
          </p:cNvSpPr>
          <p:nvPr/>
        </p:nvSpPr>
        <p:spPr bwMode="auto">
          <a:xfrm>
            <a:off x="2309813" y="4795838"/>
            <a:ext cx="228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19510" name="Text Box 50"/>
          <p:cNvSpPr txBox="1">
            <a:spLocks noChangeArrowheads="1"/>
          </p:cNvSpPr>
          <p:nvPr/>
        </p:nvSpPr>
        <p:spPr bwMode="auto">
          <a:xfrm>
            <a:off x="1055688" y="5716588"/>
            <a:ext cx="762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511" name="Text Box 52"/>
          <p:cNvSpPr txBox="1">
            <a:spLocks noChangeArrowheads="1"/>
          </p:cNvSpPr>
          <p:nvPr/>
        </p:nvSpPr>
        <p:spPr bwMode="auto">
          <a:xfrm>
            <a:off x="1055688" y="6472238"/>
            <a:ext cx="762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512" name="Text Box 57"/>
          <p:cNvSpPr txBox="1">
            <a:spLocks noChangeArrowheads="1"/>
          </p:cNvSpPr>
          <p:nvPr/>
        </p:nvSpPr>
        <p:spPr bwMode="auto">
          <a:xfrm>
            <a:off x="2851150" y="117475"/>
            <a:ext cx="222885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 b="1">
                <a:solidFill>
                  <a:srgbClr val="FF3333"/>
                </a:solidFill>
                <a:latin typeface="Bitstream Vera Serif" charset="0"/>
              </a:rPr>
              <a:t> </a:t>
            </a:r>
            <a:r>
              <a:rPr lang="en-GB" b="1">
                <a:solidFill>
                  <a:srgbClr val="FF3333"/>
                </a:solidFill>
                <a:latin typeface="Bitstream Vera Serif" charset="0"/>
              </a:rPr>
              <a:t>The equations</a:t>
            </a:r>
          </a:p>
        </p:txBody>
      </p:sp>
      <p:sp>
        <p:nvSpPr>
          <p:cNvPr id="19513" name="Text Box 59"/>
          <p:cNvSpPr txBox="1">
            <a:spLocks noChangeArrowheads="1"/>
          </p:cNvSpPr>
          <p:nvPr/>
        </p:nvSpPr>
        <p:spPr bwMode="auto">
          <a:xfrm>
            <a:off x="6604000" y="350838"/>
            <a:ext cx="25542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FF"/>
                </a:solidFill>
              </a:rPr>
              <a:t>(Spitzer 1978, Shu 1992)</a:t>
            </a:r>
          </a:p>
        </p:txBody>
      </p:sp>
      <p:sp>
        <p:nvSpPr>
          <p:cNvPr id="19514" name="Text Box 60"/>
          <p:cNvSpPr txBox="1">
            <a:spLocks noChangeArrowheads="1"/>
          </p:cNvSpPr>
          <p:nvPr/>
        </p:nvSpPr>
        <p:spPr bwMode="auto">
          <a:xfrm>
            <a:off x="546100" y="1112838"/>
            <a:ext cx="929481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HG Mincho Light J;MS Gothic;HG 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HG Mincho Light J;MS Gothic;HG " charset="0"/>
                <a:cs typeface="HG Mincho Light J;MS Gothic;HG 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Equation of state: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Heat Equation:                                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Continuity Equation:                                                                           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Momentum Conservation: </a:t>
            </a: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800" dirty="0">
              <a:solidFill>
                <a:srgbClr val="000000"/>
              </a:solidFill>
              <a:latin typeface="Bitstream Vera Serif" charset="0"/>
            </a:endParaRPr>
          </a:p>
          <a:p>
            <a:pPr eaLnBrk="1">
              <a:lnSpc>
                <a:spcPct val="98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solidFill>
                  <a:srgbClr val="000000"/>
                </a:solidFill>
                <a:latin typeface="Bitstream Vera Serif" charset="0"/>
              </a:rPr>
              <a:t>Poisson Equation: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4505325" y="4049713"/>
          <a:ext cx="73025" cy="19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6627" imgH="182880" progId="">
                  <p:embed/>
                </p:oleObj>
              </mc:Choice>
              <mc:Fallback>
                <p:oleObj r:id="rId3" imgW="86627" imgH="1828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5325" y="4049713"/>
                        <a:ext cx="73025" cy="195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3821113" y="1036638"/>
          <a:ext cx="197008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5" imgW="876300" imgH="203200" progId="Equation.3">
                  <p:embed/>
                </p:oleObj>
              </mc:Choice>
              <mc:Fallback>
                <p:oleObj name="Équation" r:id="rId5" imgW="876300" imgH="203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1113" y="1036638"/>
                        <a:ext cx="1970087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3744913" y="2179638"/>
          <a:ext cx="1163637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7" imgW="520700" imgH="127000" progId="Equation.3">
                  <p:embed/>
                </p:oleObj>
              </mc:Choice>
              <mc:Fallback>
                <p:oleObj name="Équation" r:id="rId7" imgW="520700" imgH="127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13" y="2179638"/>
                        <a:ext cx="1163637" cy="28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3709988" y="3170238"/>
          <a:ext cx="2320925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9" imgW="977900" imgH="177800" progId="Equation.3">
                  <p:embed/>
                </p:oleObj>
              </mc:Choice>
              <mc:Fallback>
                <p:oleObj name="Équation" r:id="rId9" imgW="977900" imgH="177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9988" y="3170238"/>
                        <a:ext cx="2320925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6"/>
          <p:cNvGraphicFramePr>
            <a:graphicFrameLocks noChangeAspect="1"/>
          </p:cNvGraphicFramePr>
          <p:nvPr/>
        </p:nvGraphicFramePr>
        <p:xfrm>
          <a:off x="3668713" y="4237038"/>
          <a:ext cx="4167187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1" imgW="1689100" imgH="203200" progId="Equation.3">
                  <p:embed/>
                </p:oleObj>
              </mc:Choice>
              <mc:Fallback>
                <p:oleObj name="Équation" r:id="rId11" imgW="1689100" imgH="203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8713" y="4237038"/>
                        <a:ext cx="4167187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3744913" y="5303838"/>
          <a:ext cx="194945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13" imgW="812800" imgH="165100" progId="Equation.3">
                  <p:embed/>
                </p:oleObj>
              </mc:Choice>
              <mc:Fallback>
                <p:oleObj name="Équation" r:id="rId13" imgW="812800" imgH="165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4913" y="5303838"/>
                        <a:ext cx="1949450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Bitstream Vera Serif"/>
        <a:ea typeface="HG Mincho Light J;MS Gothic;HG "/>
        <a:cs typeface="HG Mincho Light J;MS Gothic;HG "/>
      </a:majorFont>
      <a:minorFont>
        <a:latin typeface="Bitstream Vera Serif"/>
        <a:ea typeface="HG Mincho Light J;MS Gothic;HG "/>
        <a:cs typeface="HG Mincho Light J;MS Gothic;HG 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13955</TotalTime>
  <Words>1862</Words>
  <Application>Microsoft Macintosh PowerPoint</Application>
  <PresentationFormat>Personnalisé</PresentationFormat>
  <Paragraphs>509</Paragraphs>
  <Slides>33</Slides>
  <Notes>19</Notes>
  <HiddenSlides>0</HiddenSlides>
  <MMClips>4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5" baseType="lpstr">
      <vt:lpstr>Arial</vt:lpstr>
      <vt:lpstr>Arial</vt:lpstr>
      <vt:lpstr>Bitstream Vera Sans</vt:lpstr>
      <vt:lpstr>Bitstream Vera Serif</vt:lpstr>
      <vt:lpstr>Calibri</vt:lpstr>
      <vt:lpstr>Helvetica</vt:lpstr>
      <vt:lpstr>StarSymbol</vt:lpstr>
      <vt:lpstr>Symbol</vt:lpstr>
      <vt:lpstr>Times New Roman</vt:lpstr>
      <vt:lpstr>Nouvelle présentation</vt:lpstr>
      <vt:lpstr>Équation</vt:lpstr>
      <vt:lpstr>Equation</vt:lpstr>
      <vt:lpstr> Gravity  The main engine for star formation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Comparison of the PdBI maps with MHD simulations</vt:lpstr>
      <vt:lpstr>Présentation PowerPoint</vt:lpstr>
    </vt:vector>
  </TitlesOfParts>
  <Company>Ecole normale supérieure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197</cp:revision>
  <dcterms:created xsi:type="dcterms:W3CDTF">2010-02-23T09:02:12Z</dcterms:created>
  <dcterms:modified xsi:type="dcterms:W3CDTF">2024-02-17T04:00:34Z</dcterms:modified>
</cp:coreProperties>
</file>